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326" r:id="rId2"/>
    <p:sldId id="327" r:id="rId3"/>
    <p:sldId id="328" r:id="rId4"/>
    <p:sldId id="329" r:id="rId5"/>
    <p:sldId id="330" r:id="rId6"/>
    <p:sldId id="331" r:id="rId7"/>
    <p:sldId id="350" r:id="rId8"/>
    <p:sldId id="332" r:id="rId9"/>
    <p:sldId id="333" r:id="rId10"/>
    <p:sldId id="335" r:id="rId11"/>
    <p:sldId id="334" r:id="rId12"/>
    <p:sldId id="336" r:id="rId13"/>
    <p:sldId id="351" r:id="rId14"/>
    <p:sldId id="352" r:id="rId15"/>
    <p:sldId id="338" r:id="rId16"/>
    <p:sldId id="339" r:id="rId17"/>
    <p:sldId id="341" r:id="rId18"/>
    <p:sldId id="343" r:id="rId19"/>
    <p:sldId id="356" r:id="rId20"/>
    <p:sldId id="357" r:id="rId21"/>
    <p:sldId id="358" r:id="rId22"/>
    <p:sldId id="359" r:id="rId23"/>
    <p:sldId id="360" r:id="rId24"/>
    <p:sldId id="337" r:id="rId25"/>
    <p:sldId id="342" r:id="rId26"/>
    <p:sldId id="344" r:id="rId27"/>
    <p:sldId id="345" r:id="rId28"/>
    <p:sldId id="346" r:id="rId29"/>
    <p:sldId id="348" r:id="rId30"/>
    <p:sldId id="349" r:id="rId31"/>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A029F50-EF4A-4A1E-8174-DB2E9803B580}">
          <p14:sldIdLst>
            <p14:sldId id="326"/>
            <p14:sldId id="327"/>
            <p14:sldId id="328"/>
          </p14:sldIdLst>
        </p14:section>
        <p14:section name="Related Work (SLAM)" id="{3375BE86-73E6-42D1-9F8F-C3350BB86A33}">
          <p14:sldIdLst>
            <p14:sldId id="329"/>
          </p14:sldIdLst>
        </p14:section>
        <p14:section name="Methods" id="{30C14FAB-D16C-477C-B854-AB22C578C632}">
          <p14:sldIdLst>
            <p14:sldId id="330"/>
            <p14:sldId id="331"/>
            <p14:sldId id="350"/>
          </p14:sldIdLst>
        </p14:section>
        <p14:section name="Planing" id="{4938D09F-7386-4CD4-A2D4-C3F7CB5E83A3}">
          <p14:sldIdLst>
            <p14:sldId id="332"/>
            <p14:sldId id="333"/>
            <p14:sldId id="335"/>
            <p14:sldId id="334"/>
            <p14:sldId id="336"/>
            <p14:sldId id="351"/>
            <p14:sldId id="352"/>
            <p14:sldId id="338"/>
            <p14:sldId id="339"/>
            <p14:sldId id="341"/>
            <p14:sldId id="343"/>
            <p14:sldId id="356"/>
            <p14:sldId id="357"/>
            <p14:sldId id="358"/>
            <p14:sldId id="359"/>
            <p14:sldId id="360"/>
            <p14:sldId id="337"/>
            <p14:sldId id="342"/>
          </p14:sldIdLst>
        </p14:section>
        <p14:section name="Objective functions" id="{700CCD07-F0ED-414F-9EE8-742210C2B54A}">
          <p14:sldIdLst>
            <p14:sldId id="344"/>
            <p14:sldId id="345"/>
            <p14:sldId id="346"/>
            <p14:sldId id="348"/>
            <p14:sldId id="34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353E152-F115-08FD-47BA-9A76032AF7A0}" name="Alon Spinner" initials="AS" userId="Alon Spinner"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9FF"/>
    <a:srgbClr val="30C1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86331" autoAdjust="0"/>
  </p:normalViewPr>
  <p:slideViewPr>
    <p:cSldViewPr snapToGrid="0">
      <p:cViewPr>
        <p:scale>
          <a:sx n="75" d="100"/>
          <a:sy n="75" d="100"/>
        </p:scale>
        <p:origin x="264" y="-20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48502C-62B7-4354-8386-9460B48F9555}" type="datetimeFigureOut">
              <a:rPr lang="en-IL" smtClean="0"/>
              <a:t>12/06/2022</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F2CEF2-90AD-4B3C-952B-C78CFED6D10D}" type="slidenum">
              <a:rPr lang="en-IL" smtClean="0"/>
              <a:t>‹#›</a:t>
            </a:fld>
            <a:endParaRPr lang="en-IL"/>
          </a:p>
        </p:txBody>
      </p:sp>
    </p:spTree>
    <p:extLst>
      <p:ext uri="{BB962C8B-B14F-4D97-AF65-F5344CB8AC3E}">
        <p14:creationId xmlns:p14="http://schemas.microsoft.com/office/powerpoint/2010/main" val="1485825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52F2CEF2-90AD-4B3C-952B-C78CFED6D10D}" type="slidenum">
              <a:rPr lang="en-IL" smtClean="0"/>
              <a:t>8</a:t>
            </a:fld>
            <a:endParaRPr lang="en-IL"/>
          </a:p>
        </p:txBody>
      </p:sp>
    </p:spTree>
    <p:extLst>
      <p:ext uri="{BB962C8B-B14F-4D97-AF65-F5344CB8AC3E}">
        <p14:creationId xmlns:p14="http://schemas.microsoft.com/office/powerpoint/2010/main" val="1390066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52F2CEF2-90AD-4B3C-952B-C78CFED6D10D}" type="slidenum">
              <a:rPr lang="en-IL" smtClean="0"/>
              <a:t>18</a:t>
            </a:fld>
            <a:endParaRPr lang="en-IL"/>
          </a:p>
        </p:txBody>
      </p:sp>
    </p:spTree>
    <p:extLst>
      <p:ext uri="{BB962C8B-B14F-4D97-AF65-F5344CB8AC3E}">
        <p14:creationId xmlns:p14="http://schemas.microsoft.com/office/powerpoint/2010/main" val="32215326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52F2CEF2-90AD-4B3C-952B-C78CFED6D10D}" type="slidenum">
              <a:rPr lang="en-IL" smtClean="0"/>
              <a:t>19</a:t>
            </a:fld>
            <a:endParaRPr lang="en-IL"/>
          </a:p>
        </p:txBody>
      </p:sp>
    </p:spTree>
    <p:extLst>
      <p:ext uri="{BB962C8B-B14F-4D97-AF65-F5344CB8AC3E}">
        <p14:creationId xmlns:p14="http://schemas.microsoft.com/office/powerpoint/2010/main" val="53743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algn="l"/>
                <a:r>
                  <a:rPr lang="en-US" sz="1800" b="0" i="0" u="none" strike="noStrike" baseline="0" dirty="0">
                    <a:latin typeface="SFRM1000"/>
                  </a:rPr>
                  <a:t>1.In our mobile robotics example, </a:t>
                </a:r>
                <a14:m>
                  <m:oMath xmlns:m="http://schemas.openxmlformats.org/officeDocument/2006/math">
                    <m:sSub>
                      <m:sSubPr>
                        <m:ctrlPr>
                          <a:rPr lang="en-US" sz="1800" b="0" i="1" u="none" strike="noStrike" baseline="0" smtClean="0">
                            <a:latin typeface="Cambria Math" panose="02040503050406030204" pitchFamily="18" charset="0"/>
                          </a:rPr>
                        </m:ctrlPr>
                      </m:sSubPr>
                      <m:e>
                        <m:r>
                          <a:rPr lang="en-US" sz="1800" b="0" i="1" u="none" strike="noStrike" baseline="0" smtClean="0">
                            <a:latin typeface="Cambria Math" panose="02040503050406030204" pitchFamily="18" charset="0"/>
                          </a:rPr>
                          <m:t>𝑛</m:t>
                        </m:r>
                      </m:e>
                      <m:sub>
                        <m:r>
                          <a:rPr lang="en-US" sz="1800" b="0" i="1" u="none" strike="noStrike" baseline="0" smtClean="0">
                            <a:latin typeface="Cambria Math" panose="02040503050406030204" pitchFamily="18" charset="0"/>
                          </a:rPr>
                          <m:t>𝑖</m:t>
                        </m:r>
                      </m:sub>
                    </m:sSub>
                  </m:oMath>
                </a14:m>
                <a:r>
                  <a:rPr lang="en-US" sz="1800" b="0" i="0" u="none" strike="noStrike" baseline="0" dirty="0">
                    <a:latin typeface="CMMI7"/>
                  </a:rPr>
                  <a:t> </a:t>
                </a:r>
                <a:r>
                  <a:rPr lang="en-US" sz="1800" b="0" i="0" u="none" strike="noStrike" baseline="0" dirty="0">
                    <a:latin typeface="SFRM1000"/>
                  </a:rPr>
                  <a:t>is simply the number of landmarks</a:t>
                </a:r>
              </a:p>
              <a:p>
                <a:pPr algn="l"/>
                <a:r>
                  <a:rPr lang="en-US" sz="1800" b="0" i="0" u="none" strike="noStrike" baseline="0" dirty="0">
                    <a:latin typeface="SFRM1000"/>
                  </a:rPr>
                  <a:t>observed thus far</a:t>
                </a:r>
                <a:endParaRPr lang="en-IL" dirty="0"/>
              </a:p>
            </p:txBody>
          </p:sp>
        </mc:Choice>
        <mc:Fallback>
          <p:sp>
            <p:nvSpPr>
              <p:cNvPr id="3" name="Notes Placeholder 2"/>
              <p:cNvSpPr>
                <a:spLocks noGrp="1"/>
              </p:cNvSpPr>
              <p:nvPr>
                <p:ph type="body" idx="1"/>
              </p:nvPr>
            </p:nvSpPr>
            <p:spPr/>
            <p:txBody>
              <a:bodyPr/>
              <a:lstStyle/>
              <a:p>
                <a:pPr algn="l"/>
                <a:r>
                  <a:rPr lang="en-US" sz="1800" b="0" i="0" u="none" strike="noStrike" baseline="0" dirty="0">
                    <a:latin typeface="SFRM1000"/>
                  </a:rPr>
                  <a:t>1.In our mobile robotics example, </a:t>
                </a:r>
                <a:r>
                  <a:rPr lang="en-US" sz="1800" b="0" i="0" u="none" strike="noStrike" baseline="0">
                    <a:latin typeface="Cambria Math" panose="02040503050406030204" pitchFamily="18" charset="0"/>
                  </a:rPr>
                  <a:t>𝑛_𝑖</a:t>
                </a:r>
                <a:r>
                  <a:rPr lang="en-US" sz="1800" b="0" i="0" u="none" strike="noStrike" baseline="0" dirty="0">
                    <a:latin typeface="CMMI7"/>
                  </a:rPr>
                  <a:t> </a:t>
                </a:r>
                <a:r>
                  <a:rPr lang="en-US" sz="1800" b="0" i="0" u="none" strike="noStrike" baseline="0" dirty="0">
                    <a:latin typeface="SFRM1000"/>
                  </a:rPr>
                  <a:t>is simply the number of landmarks</a:t>
                </a:r>
              </a:p>
              <a:p>
                <a:pPr algn="l"/>
                <a:r>
                  <a:rPr lang="en-US" sz="1800" b="0" i="0" u="none" strike="noStrike" baseline="0" dirty="0">
                    <a:latin typeface="SFRM1000"/>
                  </a:rPr>
                  <a:t>observed thus far</a:t>
                </a:r>
                <a:endParaRPr lang="en-IL" dirty="0"/>
              </a:p>
            </p:txBody>
          </p:sp>
        </mc:Fallback>
      </mc:AlternateContent>
      <p:sp>
        <p:nvSpPr>
          <p:cNvPr id="4" name="Slide Number Placeholder 3"/>
          <p:cNvSpPr>
            <a:spLocks noGrp="1"/>
          </p:cNvSpPr>
          <p:nvPr>
            <p:ph type="sldNum" sz="quarter" idx="5"/>
          </p:nvPr>
        </p:nvSpPr>
        <p:spPr/>
        <p:txBody>
          <a:bodyPr/>
          <a:lstStyle/>
          <a:p>
            <a:fld id="{52F2CEF2-90AD-4B3C-952B-C78CFED6D10D}" type="slidenum">
              <a:rPr lang="en-IL" smtClean="0"/>
              <a:t>20</a:t>
            </a:fld>
            <a:endParaRPr lang="en-IL"/>
          </a:p>
        </p:txBody>
      </p:sp>
    </p:spTree>
    <p:extLst>
      <p:ext uri="{BB962C8B-B14F-4D97-AF65-F5344CB8AC3E}">
        <p14:creationId xmlns:p14="http://schemas.microsoft.com/office/powerpoint/2010/main" val="3960507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algn="l"/>
                <a:r>
                  <a:rPr lang="en-US" sz="1800" b="0" i="0" u="none" strike="noStrike" baseline="0" dirty="0">
                    <a:latin typeface="SFRM1000"/>
                  </a:rPr>
                  <a:t>1. We now take the assumption that the prior </a:t>
                </a:r>
                <a14:m>
                  <m:oMath xmlns:m="http://schemas.openxmlformats.org/officeDocument/2006/math">
                    <m:r>
                      <a:rPr lang="en-US" sz="1800" b="0" i="1" u="none" strike="noStrike" baseline="0" dirty="0" smtClean="0">
                        <a:latin typeface="Cambria Math" panose="02040503050406030204" pitchFamily="18" charset="0"/>
                      </a:rPr>
                      <m:t>𝑝</m:t>
                    </m:r>
                    <m:r>
                      <a:rPr lang="en-US" sz="1800" b="0" i="1" u="none" strike="noStrike" baseline="0" dirty="0" smtClean="0">
                        <a:latin typeface="Cambria Math" panose="02040503050406030204" pitchFamily="18" charset="0"/>
                      </a:rPr>
                      <m:t> (</m:t>
                    </m:r>
                    <m:sSub>
                      <m:sSubPr>
                        <m:ctrlPr>
                          <a:rPr lang="en-US" sz="1800" b="0" i="1" u="none" strike="noStrike" baseline="0" dirty="0" smtClean="0">
                            <a:latin typeface="Cambria Math" panose="02040503050406030204" pitchFamily="18" charset="0"/>
                          </a:rPr>
                        </m:ctrlPr>
                      </m:sSubPr>
                      <m:e>
                        <m:r>
                          <a:rPr lang="en-US" sz="1800" b="0" i="1" u="none" strike="noStrike" baseline="0" dirty="0" smtClean="0">
                            <a:latin typeface="Cambria Math" panose="02040503050406030204" pitchFamily="18" charset="0"/>
                          </a:rPr>
                          <m:t>𝑍</m:t>
                        </m:r>
                      </m:e>
                      <m:sub>
                        <m:r>
                          <a:rPr lang="en-US" sz="1800" b="0" i="1" u="none" strike="noStrike" baseline="0" dirty="0" smtClean="0">
                            <a:latin typeface="Cambria Math" panose="02040503050406030204" pitchFamily="18" charset="0"/>
                          </a:rPr>
                          <m:t>𝑘</m:t>
                        </m:r>
                        <m:r>
                          <a:rPr lang="en-US" sz="1800" b="0" i="1" u="none" strike="noStrike" baseline="0" dirty="0" smtClean="0">
                            <a:latin typeface="Cambria Math" panose="02040503050406030204" pitchFamily="18" charset="0"/>
                          </a:rPr>
                          <m:t>+1:</m:t>
                        </m:r>
                        <m:r>
                          <a:rPr lang="en-US" sz="1800" b="0" i="1" u="none" strike="noStrike" baseline="0" dirty="0" smtClean="0">
                            <a:latin typeface="Cambria Math" panose="02040503050406030204" pitchFamily="18" charset="0"/>
                          </a:rPr>
                          <m:t>𝑘</m:t>
                        </m:r>
                        <m:r>
                          <a:rPr lang="en-US" sz="1800" b="0" i="1" u="none" strike="noStrike" baseline="0" dirty="0" smtClean="0">
                            <a:latin typeface="Cambria Math" panose="02040503050406030204" pitchFamily="18" charset="0"/>
                          </a:rPr>
                          <m:t>+</m:t>
                        </m:r>
                        <m:r>
                          <a:rPr lang="en-US" sz="1800" b="0" i="1" u="none" strike="noStrike" baseline="0" dirty="0" smtClean="0">
                            <a:latin typeface="Cambria Math" panose="02040503050406030204" pitchFamily="18" charset="0"/>
                          </a:rPr>
                          <m:t>𝑙</m:t>
                        </m:r>
                      </m:sub>
                    </m:sSub>
                    <m:r>
                      <a:rPr lang="en-US" sz="1800" b="0" i="1" u="none" strike="noStrike" baseline="0" dirty="0" smtClean="0">
                        <a:latin typeface="Cambria Math" panose="02040503050406030204" pitchFamily="18" charset="0"/>
                      </a:rPr>
                      <m:t>|</m:t>
                    </m:r>
                    <m:sSub>
                      <m:sSubPr>
                        <m:ctrlPr>
                          <a:rPr lang="en-US" sz="1800" b="0" i="1" u="none" strike="noStrike" baseline="0" dirty="0" smtClean="0">
                            <a:latin typeface="Cambria Math" panose="02040503050406030204" pitchFamily="18" charset="0"/>
                          </a:rPr>
                        </m:ctrlPr>
                      </m:sSubPr>
                      <m:e>
                        <m:r>
                          <a:rPr lang="en-US" sz="1800" b="0" i="1" u="none" strike="noStrike" baseline="0" dirty="0" smtClean="0">
                            <a:latin typeface="Cambria Math" panose="02040503050406030204" pitchFamily="18" charset="0"/>
                          </a:rPr>
                          <m:t>𝑍</m:t>
                        </m:r>
                      </m:e>
                      <m:sub>
                        <m:r>
                          <a:rPr lang="en-US" sz="1800" b="0" i="1" u="none" strike="noStrike" baseline="0" dirty="0" smtClean="0">
                            <a:latin typeface="Cambria Math" panose="02040503050406030204" pitchFamily="18" charset="0"/>
                          </a:rPr>
                          <m:t>𝑘</m:t>
                        </m:r>
                      </m:sub>
                    </m:sSub>
                    <m:r>
                      <a:rPr lang="en-US" sz="1800" b="0" i="1" u="none" strike="noStrike" baseline="0" dirty="0" smtClean="0">
                        <a:latin typeface="Cambria Math" panose="02040503050406030204" pitchFamily="18" charset="0"/>
                      </a:rPr>
                      <m:t>, </m:t>
                    </m:r>
                    <m:sSub>
                      <m:sSubPr>
                        <m:ctrlPr>
                          <a:rPr lang="en-US" sz="1800" b="0" i="1" u="none" strike="noStrike" baseline="0" dirty="0" smtClean="0">
                            <a:latin typeface="Cambria Math" panose="02040503050406030204" pitchFamily="18" charset="0"/>
                          </a:rPr>
                        </m:ctrlPr>
                      </m:sSubPr>
                      <m:e>
                        <m:r>
                          <a:rPr lang="en-US" sz="1800" b="0" i="1" u="none" strike="noStrike" baseline="0" dirty="0" smtClean="0">
                            <a:latin typeface="Cambria Math" panose="02040503050406030204" pitchFamily="18" charset="0"/>
                          </a:rPr>
                          <m:t>𝑈</m:t>
                        </m:r>
                      </m:e>
                      <m:sub>
                        <m:r>
                          <a:rPr lang="en-US" sz="1800" b="0" i="1" u="none" strike="noStrike" baseline="0" dirty="0" smtClean="0">
                            <a:latin typeface="Cambria Math" panose="02040503050406030204" pitchFamily="18" charset="0"/>
                          </a:rPr>
                          <m:t>𝑘</m:t>
                        </m:r>
                        <m:r>
                          <a:rPr lang="en-US" sz="1800" b="0" i="1" u="none" strike="noStrike" baseline="0" dirty="0" smtClean="0">
                            <a:latin typeface="Cambria Math" panose="02040503050406030204" pitchFamily="18" charset="0"/>
                          </a:rPr>
                          <m:t>−1, </m:t>
                        </m:r>
                        <m:r>
                          <a:rPr lang="en-US" sz="1800" b="0" i="1" u="none" strike="noStrike" baseline="0" dirty="0" smtClean="0">
                            <a:latin typeface="Cambria Math" panose="02040503050406030204" pitchFamily="18" charset="0"/>
                          </a:rPr>
                          <m:t>𝑢𝑘</m:t>
                        </m:r>
                        <m:r>
                          <a:rPr lang="en-US" sz="1800" b="0" i="1" u="none" strike="noStrike" baseline="0" dirty="0" smtClean="0">
                            <a:latin typeface="Cambria Math" panose="02040503050406030204" pitchFamily="18" charset="0"/>
                          </a:rPr>
                          <m:t>:</m:t>
                        </m:r>
                        <m:r>
                          <a:rPr lang="en-US" sz="1800" b="0" i="1" u="none" strike="noStrike" baseline="0" dirty="0" smtClean="0">
                            <a:latin typeface="Cambria Math" panose="02040503050406030204" pitchFamily="18" charset="0"/>
                          </a:rPr>
                          <m:t>𝑘</m:t>
                        </m:r>
                        <m:r>
                          <a:rPr lang="en-US" sz="1800" b="0" i="1" u="none" strike="noStrike" baseline="0" dirty="0" smtClean="0">
                            <a:latin typeface="Cambria Math" panose="02040503050406030204" pitchFamily="18" charset="0"/>
                          </a:rPr>
                          <m:t>+</m:t>
                        </m:r>
                        <m:r>
                          <a:rPr lang="en-US" sz="1800" b="0" i="1" u="none" strike="noStrike" baseline="0" dirty="0" smtClean="0">
                            <a:latin typeface="Cambria Math" panose="02040503050406030204" pitchFamily="18" charset="0"/>
                          </a:rPr>
                          <m:t>𝑙</m:t>
                        </m:r>
                        <m:r>
                          <a:rPr lang="en-US" sz="1800" b="0" i="1" u="none" strike="noStrike" baseline="0" dirty="0" smtClean="0">
                            <a:latin typeface="Cambria Math" panose="02040503050406030204" pitchFamily="18" charset="0"/>
                          </a:rPr>
                          <m:t>−1</m:t>
                        </m:r>
                      </m:sub>
                    </m:sSub>
                    <m:r>
                      <a:rPr lang="en-US" sz="1800" b="0" i="1" u="none" strike="noStrike" baseline="0" dirty="0" smtClean="0">
                        <a:latin typeface="Cambria Math" panose="02040503050406030204" pitchFamily="18" charset="0"/>
                      </a:rPr>
                      <m:t>) </m:t>
                    </m:r>
                  </m:oMath>
                </a14:m>
                <a:r>
                  <a:rPr lang="en-US" sz="1800" b="0" i="0" u="none" strike="noStrike" baseline="0" dirty="0">
                    <a:latin typeface="SFRM1000"/>
                  </a:rPr>
                  <a:t>is uninformative.</a:t>
                </a:r>
              </a:p>
              <a:p>
                <a:pPr algn="l"/>
                <a:r>
                  <a:rPr lang="en-US" sz="1800" b="0" i="0" u="none" strike="noStrike" baseline="0" dirty="0">
                    <a:latin typeface="SFRM1000"/>
                  </a:rPr>
                  <a:t>This assumption is fairly standard in inference, see, e.g., Eq. (2.55)</a:t>
                </a:r>
              </a:p>
              <a:p>
                <a:pPr algn="l"/>
                <a:r>
                  <a:rPr lang="en-US" sz="1800" b="0" i="0" u="none" strike="noStrike" baseline="0" dirty="0">
                    <a:latin typeface="SFRM1000"/>
                  </a:rPr>
                  <a:t>in (</a:t>
                </a:r>
                <a:r>
                  <a:rPr lang="en-US" sz="1800" b="0" i="0" u="none" strike="noStrike" baseline="0" dirty="0" err="1">
                    <a:latin typeface="SFRM1000"/>
                  </a:rPr>
                  <a:t>Thrun</a:t>
                </a:r>
                <a:r>
                  <a:rPr lang="en-US" sz="1800" b="0" i="0" u="none" strike="noStrike" baseline="0" dirty="0">
                    <a:latin typeface="SFRM1000"/>
                  </a:rPr>
                  <a:t> et al., 2005)).</a:t>
                </a:r>
                <a:endParaRPr lang="en-IL" dirty="0"/>
              </a:p>
            </p:txBody>
          </p:sp>
        </mc:Choice>
        <mc:Fallback>
          <p:sp>
            <p:nvSpPr>
              <p:cNvPr id="3" name="Notes Placeholder 2"/>
              <p:cNvSpPr>
                <a:spLocks noGrp="1"/>
              </p:cNvSpPr>
              <p:nvPr>
                <p:ph type="body" idx="1"/>
              </p:nvPr>
            </p:nvSpPr>
            <p:spPr/>
            <p:txBody>
              <a:bodyPr/>
              <a:lstStyle/>
              <a:p>
                <a:pPr algn="l"/>
                <a:r>
                  <a:rPr lang="en-US" sz="1800" b="0" i="0" u="none" strike="noStrike" baseline="0" dirty="0">
                    <a:latin typeface="SFRM1000"/>
                  </a:rPr>
                  <a:t>1. We now take the assumption that the prior </a:t>
                </a:r>
                <a:r>
                  <a:rPr lang="en-US" sz="1800" b="0" i="0" u="none" strike="noStrike" baseline="0" dirty="0">
                    <a:latin typeface="Cambria Math" panose="02040503050406030204" pitchFamily="18" charset="0"/>
                  </a:rPr>
                  <a:t>𝑝 (𝑍_(𝑘+1:𝑘+𝑙) |𝑍_𝑘, 𝑈_(𝑘−1, 𝑢𝑘:𝑘+𝑙−1)) </a:t>
                </a:r>
                <a:r>
                  <a:rPr lang="en-US" sz="1800" b="0" i="0" u="none" strike="noStrike" baseline="0" dirty="0">
                    <a:latin typeface="SFRM1000"/>
                  </a:rPr>
                  <a:t>is uninformative.</a:t>
                </a:r>
              </a:p>
              <a:p>
                <a:pPr algn="l"/>
                <a:r>
                  <a:rPr lang="en-US" sz="1800" b="0" i="0" u="none" strike="noStrike" baseline="0" dirty="0">
                    <a:latin typeface="SFRM1000"/>
                  </a:rPr>
                  <a:t>This assumption is fairly standard in inference, see, e.g., Eq. (2.55)</a:t>
                </a:r>
              </a:p>
              <a:p>
                <a:pPr algn="l"/>
                <a:r>
                  <a:rPr lang="en-US" sz="1800" b="0" i="0" u="none" strike="noStrike" baseline="0" dirty="0">
                    <a:latin typeface="SFRM1000"/>
                  </a:rPr>
                  <a:t>in (</a:t>
                </a:r>
                <a:r>
                  <a:rPr lang="en-US" sz="1800" b="0" i="0" u="none" strike="noStrike" baseline="0" dirty="0" err="1">
                    <a:latin typeface="SFRM1000"/>
                  </a:rPr>
                  <a:t>Thrun</a:t>
                </a:r>
                <a:r>
                  <a:rPr lang="en-US" sz="1800" b="0" i="0" u="none" strike="noStrike" baseline="0" dirty="0">
                    <a:latin typeface="SFRM1000"/>
                  </a:rPr>
                  <a:t> et al., 2005)).</a:t>
                </a:r>
                <a:endParaRPr lang="en-IL" dirty="0"/>
              </a:p>
            </p:txBody>
          </p:sp>
        </mc:Fallback>
      </mc:AlternateContent>
      <p:sp>
        <p:nvSpPr>
          <p:cNvPr id="4" name="Slide Number Placeholder 3"/>
          <p:cNvSpPr>
            <a:spLocks noGrp="1"/>
          </p:cNvSpPr>
          <p:nvPr>
            <p:ph type="sldNum" sz="quarter" idx="5"/>
          </p:nvPr>
        </p:nvSpPr>
        <p:spPr/>
        <p:txBody>
          <a:bodyPr/>
          <a:lstStyle/>
          <a:p>
            <a:fld id="{52F2CEF2-90AD-4B3C-952B-C78CFED6D10D}" type="slidenum">
              <a:rPr lang="en-IL" smtClean="0"/>
              <a:t>21</a:t>
            </a:fld>
            <a:endParaRPr lang="en-IL"/>
          </a:p>
        </p:txBody>
      </p:sp>
    </p:spTree>
    <p:extLst>
      <p:ext uri="{BB962C8B-B14F-4D97-AF65-F5344CB8AC3E}">
        <p14:creationId xmlns:p14="http://schemas.microsoft.com/office/powerpoint/2010/main" val="2501334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SFRM1000"/>
              </a:rPr>
              <a:t>1. </a:t>
            </a:r>
            <a:endParaRPr lang="en-IL" dirty="0"/>
          </a:p>
        </p:txBody>
      </p:sp>
      <p:sp>
        <p:nvSpPr>
          <p:cNvPr id="4" name="Slide Number Placeholder 3"/>
          <p:cNvSpPr>
            <a:spLocks noGrp="1"/>
          </p:cNvSpPr>
          <p:nvPr>
            <p:ph type="sldNum" sz="quarter" idx="5"/>
          </p:nvPr>
        </p:nvSpPr>
        <p:spPr/>
        <p:txBody>
          <a:bodyPr/>
          <a:lstStyle/>
          <a:p>
            <a:fld id="{52F2CEF2-90AD-4B3C-952B-C78CFED6D10D}" type="slidenum">
              <a:rPr lang="en-IL" smtClean="0"/>
              <a:t>22</a:t>
            </a:fld>
            <a:endParaRPr lang="en-IL"/>
          </a:p>
        </p:txBody>
      </p:sp>
    </p:spTree>
    <p:extLst>
      <p:ext uri="{BB962C8B-B14F-4D97-AF65-F5344CB8AC3E}">
        <p14:creationId xmlns:p14="http://schemas.microsoft.com/office/powerpoint/2010/main" val="4199618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SFRM1000"/>
              </a:rPr>
              <a:t>1. </a:t>
            </a:r>
            <a:endParaRPr lang="en-IL" dirty="0"/>
          </a:p>
        </p:txBody>
      </p:sp>
      <p:sp>
        <p:nvSpPr>
          <p:cNvPr id="4" name="Slide Number Placeholder 3"/>
          <p:cNvSpPr>
            <a:spLocks noGrp="1"/>
          </p:cNvSpPr>
          <p:nvPr>
            <p:ph type="sldNum" sz="quarter" idx="5"/>
          </p:nvPr>
        </p:nvSpPr>
        <p:spPr/>
        <p:txBody>
          <a:bodyPr/>
          <a:lstStyle/>
          <a:p>
            <a:fld id="{52F2CEF2-90AD-4B3C-952B-C78CFED6D10D}" type="slidenum">
              <a:rPr lang="en-IL" smtClean="0"/>
              <a:t>23</a:t>
            </a:fld>
            <a:endParaRPr lang="en-IL"/>
          </a:p>
        </p:txBody>
      </p:sp>
    </p:spTree>
    <p:extLst>
      <p:ext uri="{BB962C8B-B14F-4D97-AF65-F5344CB8AC3E}">
        <p14:creationId xmlns:p14="http://schemas.microsoft.com/office/powerpoint/2010/main" val="1151410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52F2CEF2-90AD-4B3C-952B-C78CFED6D10D}" type="slidenum">
              <a:rPr lang="en-IL" smtClean="0"/>
              <a:t>25</a:t>
            </a:fld>
            <a:endParaRPr lang="en-IL"/>
          </a:p>
        </p:txBody>
      </p:sp>
    </p:spTree>
    <p:extLst>
      <p:ext uri="{BB962C8B-B14F-4D97-AF65-F5344CB8AC3E}">
        <p14:creationId xmlns:p14="http://schemas.microsoft.com/office/powerpoint/2010/main" val="959871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8D7EF-CDE6-49CD-93EF-ACE7C193DB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1E912E9C-EBE1-44FA-AEA8-8D5608117D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3042335E-8358-4360-AFE6-FF1C135B9637}"/>
              </a:ext>
            </a:extLst>
          </p:cNvPr>
          <p:cNvSpPr>
            <a:spLocks noGrp="1"/>
          </p:cNvSpPr>
          <p:nvPr>
            <p:ph type="dt" sz="half" idx="10"/>
          </p:nvPr>
        </p:nvSpPr>
        <p:spPr/>
        <p:txBody>
          <a:bodyPr/>
          <a:lstStyle/>
          <a:p>
            <a:fld id="{CD58A1FB-453A-4C06-8A8F-212EA91A08F3}" type="datetime8">
              <a:rPr lang="en-IL" smtClean="0"/>
              <a:t>12/06/2022 9:04</a:t>
            </a:fld>
            <a:endParaRPr lang="en-IL"/>
          </a:p>
        </p:txBody>
      </p:sp>
      <p:sp>
        <p:nvSpPr>
          <p:cNvPr id="5" name="Footer Placeholder 4">
            <a:extLst>
              <a:ext uri="{FF2B5EF4-FFF2-40B4-BE49-F238E27FC236}">
                <a16:creationId xmlns:a16="http://schemas.microsoft.com/office/drawing/2014/main" id="{500D7174-022C-4D04-A21F-941A767C1F22}"/>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CA2B518E-B81D-4309-B862-BF66C1B553E0}"/>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2130553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1C115-A262-4A77-B6D4-B9941B0709CF}"/>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D4FB8C93-9DF2-48A7-860F-EFEDF3AC43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A64ECE32-6394-4AE2-819A-2F6F6E3D6636}"/>
              </a:ext>
            </a:extLst>
          </p:cNvPr>
          <p:cNvSpPr>
            <a:spLocks noGrp="1"/>
          </p:cNvSpPr>
          <p:nvPr>
            <p:ph type="dt" sz="half" idx="10"/>
          </p:nvPr>
        </p:nvSpPr>
        <p:spPr/>
        <p:txBody>
          <a:bodyPr/>
          <a:lstStyle/>
          <a:p>
            <a:fld id="{BBC42D46-953D-4093-8E5E-3186632D28E1}" type="datetime8">
              <a:rPr lang="en-IL" smtClean="0"/>
              <a:t>12/06/2022 9:04</a:t>
            </a:fld>
            <a:endParaRPr lang="en-IL"/>
          </a:p>
        </p:txBody>
      </p:sp>
      <p:sp>
        <p:nvSpPr>
          <p:cNvPr id="5" name="Footer Placeholder 4">
            <a:extLst>
              <a:ext uri="{FF2B5EF4-FFF2-40B4-BE49-F238E27FC236}">
                <a16:creationId xmlns:a16="http://schemas.microsoft.com/office/drawing/2014/main" id="{C09630A9-2AF4-4611-ACB5-E518E4859823}"/>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3CF31B9B-E27B-4EAD-B228-0CD0143F5C7C}"/>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175097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90F087-BA28-4C07-8101-D40FAD3FB66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5EF4AEFB-7E65-4894-91AC-D8B4136814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85238E96-38B8-499E-9604-2197231BA829}"/>
              </a:ext>
            </a:extLst>
          </p:cNvPr>
          <p:cNvSpPr>
            <a:spLocks noGrp="1"/>
          </p:cNvSpPr>
          <p:nvPr>
            <p:ph type="dt" sz="half" idx="10"/>
          </p:nvPr>
        </p:nvSpPr>
        <p:spPr/>
        <p:txBody>
          <a:bodyPr/>
          <a:lstStyle/>
          <a:p>
            <a:fld id="{7E6353A2-59D4-452B-A69D-CB052AA16907}" type="datetime8">
              <a:rPr lang="en-IL" smtClean="0"/>
              <a:t>12/06/2022 9:04</a:t>
            </a:fld>
            <a:endParaRPr lang="en-IL"/>
          </a:p>
        </p:txBody>
      </p:sp>
      <p:sp>
        <p:nvSpPr>
          <p:cNvPr id="5" name="Footer Placeholder 4">
            <a:extLst>
              <a:ext uri="{FF2B5EF4-FFF2-40B4-BE49-F238E27FC236}">
                <a16:creationId xmlns:a16="http://schemas.microsoft.com/office/drawing/2014/main" id="{29BE54A6-E118-4E5E-9594-7C616BB806E6}"/>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982419CD-B80E-4342-AF4F-E7CC4A4ACC8A}"/>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114888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5FA96-4EBC-41FD-B854-45A6C77B6E3F}"/>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188664B8-7CE1-4D35-993E-D11A0C63DD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6199BA38-BE24-4516-B9DB-F0A91ACB8CAA}"/>
              </a:ext>
            </a:extLst>
          </p:cNvPr>
          <p:cNvSpPr>
            <a:spLocks noGrp="1"/>
          </p:cNvSpPr>
          <p:nvPr>
            <p:ph type="dt" sz="half" idx="10"/>
          </p:nvPr>
        </p:nvSpPr>
        <p:spPr/>
        <p:txBody>
          <a:bodyPr/>
          <a:lstStyle/>
          <a:p>
            <a:fld id="{EDF3C340-9F2C-4C46-9386-7AF4D5BFA317}" type="datetime8">
              <a:rPr lang="en-IL" smtClean="0"/>
              <a:t>12/06/2022 9:04</a:t>
            </a:fld>
            <a:endParaRPr lang="en-IL"/>
          </a:p>
        </p:txBody>
      </p:sp>
      <p:sp>
        <p:nvSpPr>
          <p:cNvPr id="5" name="Footer Placeholder 4">
            <a:extLst>
              <a:ext uri="{FF2B5EF4-FFF2-40B4-BE49-F238E27FC236}">
                <a16:creationId xmlns:a16="http://schemas.microsoft.com/office/drawing/2014/main" id="{0472C358-86C6-4BFA-A8CE-33D947CF3CF7}"/>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B57F5069-244D-4BC3-B1FC-23D3E3DC7EE7}"/>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910072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DA437-5417-4EDD-A8D8-1552DF33F5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7B106443-F7FF-4E36-8204-8A68BFC001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6DC23C-F613-4800-9681-27D958EDCF01}"/>
              </a:ext>
            </a:extLst>
          </p:cNvPr>
          <p:cNvSpPr>
            <a:spLocks noGrp="1"/>
          </p:cNvSpPr>
          <p:nvPr>
            <p:ph type="dt" sz="half" idx="10"/>
          </p:nvPr>
        </p:nvSpPr>
        <p:spPr/>
        <p:txBody>
          <a:bodyPr/>
          <a:lstStyle/>
          <a:p>
            <a:fld id="{A0EA2B1B-1765-4C52-8046-832DFFEC5B33}" type="datetime8">
              <a:rPr lang="en-IL" smtClean="0"/>
              <a:t>12/06/2022 9:04</a:t>
            </a:fld>
            <a:endParaRPr lang="en-IL"/>
          </a:p>
        </p:txBody>
      </p:sp>
      <p:sp>
        <p:nvSpPr>
          <p:cNvPr id="5" name="Footer Placeholder 4">
            <a:extLst>
              <a:ext uri="{FF2B5EF4-FFF2-40B4-BE49-F238E27FC236}">
                <a16:creationId xmlns:a16="http://schemas.microsoft.com/office/drawing/2014/main" id="{68267845-1658-432A-8249-44FE1689E6FA}"/>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D25D1AD4-564B-444D-8BD4-5133EF7510C9}"/>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1174070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50780-CADC-4874-953C-B81992E7B900}"/>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B196ED82-4E1D-42E3-8964-51C82AFFE0F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7139E53A-E095-4C5C-9F77-D683675936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F85A080B-16E8-4020-80D9-F9D4B2E38537}"/>
              </a:ext>
            </a:extLst>
          </p:cNvPr>
          <p:cNvSpPr>
            <a:spLocks noGrp="1"/>
          </p:cNvSpPr>
          <p:nvPr>
            <p:ph type="dt" sz="half" idx="10"/>
          </p:nvPr>
        </p:nvSpPr>
        <p:spPr/>
        <p:txBody>
          <a:bodyPr/>
          <a:lstStyle/>
          <a:p>
            <a:fld id="{4D7821B8-2EFD-46F5-B2B4-F6D7FFB0A1FB}" type="datetime8">
              <a:rPr lang="en-IL" smtClean="0"/>
              <a:t>12/06/2022 9:04</a:t>
            </a:fld>
            <a:endParaRPr lang="en-IL"/>
          </a:p>
        </p:txBody>
      </p:sp>
      <p:sp>
        <p:nvSpPr>
          <p:cNvPr id="6" name="Footer Placeholder 5">
            <a:extLst>
              <a:ext uri="{FF2B5EF4-FFF2-40B4-BE49-F238E27FC236}">
                <a16:creationId xmlns:a16="http://schemas.microsoft.com/office/drawing/2014/main" id="{810BD69A-8DE6-4A79-BF84-EE9A5C6835F9}"/>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80AB29C3-BB2A-429C-B3F3-10FC1C32FFF8}"/>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505791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1BA68-F417-4242-AB17-8B6896E7BCBA}"/>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F4387087-B73B-4B74-939C-7EC68BF517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335624-AC15-4DC4-8034-3D4ADAE3E87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85E7C18C-4956-4DC8-99C1-49F7496A7E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B6E96B-5C19-4D23-BC6B-FDC5449528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9F7AF289-4986-4C8E-AA13-9330687A677F}"/>
              </a:ext>
            </a:extLst>
          </p:cNvPr>
          <p:cNvSpPr>
            <a:spLocks noGrp="1"/>
          </p:cNvSpPr>
          <p:nvPr>
            <p:ph type="dt" sz="half" idx="10"/>
          </p:nvPr>
        </p:nvSpPr>
        <p:spPr/>
        <p:txBody>
          <a:bodyPr/>
          <a:lstStyle/>
          <a:p>
            <a:fld id="{8BDAC509-8313-4D34-A5E4-190FBA890714}" type="datetime8">
              <a:rPr lang="en-IL" smtClean="0"/>
              <a:t>12/06/2022 9:04</a:t>
            </a:fld>
            <a:endParaRPr lang="en-IL"/>
          </a:p>
        </p:txBody>
      </p:sp>
      <p:sp>
        <p:nvSpPr>
          <p:cNvPr id="8" name="Footer Placeholder 7">
            <a:extLst>
              <a:ext uri="{FF2B5EF4-FFF2-40B4-BE49-F238E27FC236}">
                <a16:creationId xmlns:a16="http://schemas.microsoft.com/office/drawing/2014/main" id="{2FA3DDCC-7B6A-4E02-8DDD-4BBA6214372C}"/>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C85A054C-ED52-40D0-BBAE-B132CE3CC5F1}"/>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2467191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15A12-C18D-4E16-B7B3-919E4EEECD22}"/>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93850237-95FC-4383-8561-F12AA078293C}"/>
              </a:ext>
            </a:extLst>
          </p:cNvPr>
          <p:cNvSpPr>
            <a:spLocks noGrp="1"/>
          </p:cNvSpPr>
          <p:nvPr>
            <p:ph type="dt" sz="half" idx="10"/>
          </p:nvPr>
        </p:nvSpPr>
        <p:spPr/>
        <p:txBody>
          <a:bodyPr/>
          <a:lstStyle/>
          <a:p>
            <a:fld id="{A343688F-81F2-4DF7-8A63-9388C228F82F}" type="datetime8">
              <a:rPr lang="en-IL" smtClean="0"/>
              <a:t>12/06/2022 9:04</a:t>
            </a:fld>
            <a:endParaRPr lang="en-IL"/>
          </a:p>
        </p:txBody>
      </p:sp>
      <p:sp>
        <p:nvSpPr>
          <p:cNvPr id="4" name="Footer Placeholder 3">
            <a:extLst>
              <a:ext uri="{FF2B5EF4-FFF2-40B4-BE49-F238E27FC236}">
                <a16:creationId xmlns:a16="http://schemas.microsoft.com/office/drawing/2014/main" id="{6A21781B-E34E-45E8-81DC-9C25D4E908A9}"/>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BCFDE28E-A227-4F08-A73E-A42DA237DA0E}"/>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1228489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41CCCE-7671-4476-B259-A12AEEFE52B4}"/>
              </a:ext>
            </a:extLst>
          </p:cNvPr>
          <p:cNvSpPr>
            <a:spLocks noGrp="1"/>
          </p:cNvSpPr>
          <p:nvPr>
            <p:ph type="dt" sz="half" idx="10"/>
          </p:nvPr>
        </p:nvSpPr>
        <p:spPr/>
        <p:txBody>
          <a:bodyPr/>
          <a:lstStyle/>
          <a:p>
            <a:fld id="{D89F33E2-9BCE-4CAF-947E-F2E3502203AF}" type="datetime8">
              <a:rPr lang="en-IL" smtClean="0"/>
              <a:t>12/06/2022 9:04</a:t>
            </a:fld>
            <a:endParaRPr lang="en-IL"/>
          </a:p>
        </p:txBody>
      </p:sp>
      <p:sp>
        <p:nvSpPr>
          <p:cNvPr id="3" name="Footer Placeholder 2">
            <a:extLst>
              <a:ext uri="{FF2B5EF4-FFF2-40B4-BE49-F238E27FC236}">
                <a16:creationId xmlns:a16="http://schemas.microsoft.com/office/drawing/2014/main" id="{80E50E37-EC55-428C-A987-6C460BEFC3D7}"/>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1677C2DF-F69A-4169-BE3C-95FB2A3CF0E3}"/>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9447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56A53-1897-4501-8707-DA7C0DB3A1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CC086309-619C-4E42-8FE0-59E60A20C4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8001EBF7-A094-4D90-9846-D1420F52BB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3BB36D-D246-4231-A07B-B7AD6FC2D7DB}"/>
              </a:ext>
            </a:extLst>
          </p:cNvPr>
          <p:cNvSpPr>
            <a:spLocks noGrp="1"/>
          </p:cNvSpPr>
          <p:nvPr>
            <p:ph type="dt" sz="half" idx="10"/>
          </p:nvPr>
        </p:nvSpPr>
        <p:spPr/>
        <p:txBody>
          <a:bodyPr/>
          <a:lstStyle/>
          <a:p>
            <a:fld id="{C82FFF50-B0A3-4D7F-9A0A-2BF17ADCD2E3}" type="datetime8">
              <a:rPr lang="en-IL" smtClean="0"/>
              <a:t>12/06/2022 9:04</a:t>
            </a:fld>
            <a:endParaRPr lang="en-IL"/>
          </a:p>
        </p:txBody>
      </p:sp>
      <p:sp>
        <p:nvSpPr>
          <p:cNvPr id="6" name="Footer Placeholder 5">
            <a:extLst>
              <a:ext uri="{FF2B5EF4-FFF2-40B4-BE49-F238E27FC236}">
                <a16:creationId xmlns:a16="http://schemas.microsoft.com/office/drawing/2014/main" id="{047A5A05-E07D-4D91-99F0-394BBC024340}"/>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66DF07BC-D321-4670-8EAF-81D5BAFB0782}"/>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3116727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46FB5-04E1-40A9-B6D8-F820CFEECD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087529DC-78C8-4EE5-9EDD-437643F1E4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D395BEAF-BEDE-4B00-8999-2ABFE49856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A6FA76-4FB9-433C-A23B-97060D4DB7B7}"/>
              </a:ext>
            </a:extLst>
          </p:cNvPr>
          <p:cNvSpPr>
            <a:spLocks noGrp="1"/>
          </p:cNvSpPr>
          <p:nvPr>
            <p:ph type="dt" sz="half" idx="10"/>
          </p:nvPr>
        </p:nvSpPr>
        <p:spPr/>
        <p:txBody>
          <a:bodyPr/>
          <a:lstStyle/>
          <a:p>
            <a:fld id="{0F50824E-E528-4343-A440-FC331B536273}" type="datetime8">
              <a:rPr lang="en-IL" smtClean="0"/>
              <a:t>12/06/2022 9:04</a:t>
            </a:fld>
            <a:endParaRPr lang="en-IL"/>
          </a:p>
        </p:txBody>
      </p:sp>
      <p:sp>
        <p:nvSpPr>
          <p:cNvPr id="6" name="Footer Placeholder 5">
            <a:extLst>
              <a:ext uri="{FF2B5EF4-FFF2-40B4-BE49-F238E27FC236}">
                <a16:creationId xmlns:a16="http://schemas.microsoft.com/office/drawing/2014/main" id="{B1CCEE56-4A42-415D-A7A0-C3C03481CADD}"/>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42B09207-B17F-45DA-8493-2627F0E3544E}"/>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2824151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A8ECAE-2082-4C5D-974F-57E8C5BEC3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38ABF9D3-2DAB-4BE2-8E47-5F97FA51E4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27BB6E71-B810-4DCD-A201-C64FACF816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8DBB54-1346-421F-A1A2-17A7AD885EF8}" type="datetime8">
              <a:rPr lang="en-IL" smtClean="0"/>
              <a:t>12/06/2022 9:04</a:t>
            </a:fld>
            <a:endParaRPr lang="en-IL"/>
          </a:p>
        </p:txBody>
      </p:sp>
      <p:sp>
        <p:nvSpPr>
          <p:cNvPr id="5" name="Footer Placeholder 4">
            <a:extLst>
              <a:ext uri="{FF2B5EF4-FFF2-40B4-BE49-F238E27FC236}">
                <a16:creationId xmlns:a16="http://schemas.microsoft.com/office/drawing/2014/main" id="{D26F9EF2-CF32-486F-9F1F-752166DD81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a:extLst>
              <a:ext uri="{FF2B5EF4-FFF2-40B4-BE49-F238E27FC236}">
                <a16:creationId xmlns:a16="http://schemas.microsoft.com/office/drawing/2014/main" id="{FDD49FAE-6179-441E-96E4-98A4D7CA0D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DBD0CC-423F-4B58-AFF5-83B6DD233671}" type="slidenum">
              <a:rPr lang="en-IL" smtClean="0"/>
              <a:t>‹#›</a:t>
            </a:fld>
            <a:endParaRPr lang="en-IL"/>
          </a:p>
        </p:txBody>
      </p:sp>
    </p:spTree>
    <p:extLst>
      <p:ext uri="{BB962C8B-B14F-4D97-AF65-F5344CB8AC3E}">
        <p14:creationId xmlns:p14="http://schemas.microsoft.com/office/powerpoint/2010/main" val="22259424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0.png"/><Relationship Id="rId4" Type="http://schemas.openxmlformats.org/officeDocument/2006/relationships/notesSlide" Target="../notesSlides/notesSlide8.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20.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29F9D3-418E-4240-84C8-52A8AD6C8A83}"/>
              </a:ext>
            </a:extLst>
          </p:cNvPr>
          <p:cNvSpPr txBox="1"/>
          <p:nvPr/>
        </p:nvSpPr>
        <p:spPr>
          <a:xfrm>
            <a:off x="4400274" y="5227783"/>
            <a:ext cx="3272050" cy="769441"/>
          </a:xfrm>
          <a:prstGeom prst="rect">
            <a:avLst/>
          </a:prstGeom>
          <a:noFill/>
        </p:spPr>
        <p:txBody>
          <a:bodyPr wrap="none" rtlCol="0">
            <a:spAutoFit/>
          </a:bodyPr>
          <a:lstStyle/>
          <a:p>
            <a:r>
              <a:rPr lang="en-US" sz="4400" dirty="0"/>
              <a:t>Dan and Alon</a:t>
            </a:r>
            <a:endParaRPr lang="en-IL" sz="4400" dirty="0"/>
          </a:p>
        </p:txBody>
      </p:sp>
      <p:grpSp>
        <p:nvGrpSpPr>
          <p:cNvPr id="9" name="Group 8">
            <a:extLst>
              <a:ext uri="{FF2B5EF4-FFF2-40B4-BE49-F238E27FC236}">
                <a16:creationId xmlns:a16="http://schemas.microsoft.com/office/drawing/2014/main" id="{9FADF10A-2ACF-46FD-82DC-6AB497DC0BB3}"/>
              </a:ext>
            </a:extLst>
          </p:cNvPr>
          <p:cNvGrpSpPr/>
          <p:nvPr/>
        </p:nvGrpSpPr>
        <p:grpSpPr>
          <a:xfrm>
            <a:off x="1371827" y="1213009"/>
            <a:ext cx="9328944" cy="2215991"/>
            <a:chOff x="2216727" y="1801091"/>
            <a:chExt cx="9328944" cy="2215991"/>
          </a:xfrm>
        </p:grpSpPr>
        <p:sp>
          <p:nvSpPr>
            <p:cNvPr id="10" name="TextBox 9">
              <a:extLst>
                <a:ext uri="{FF2B5EF4-FFF2-40B4-BE49-F238E27FC236}">
                  <a16:creationId xmlns:a16="http://schemas.microsoft.com/office/drawing/2014/main" id="{D049E188-E585-4476-82D4-3FC060532333}"/>
                </a:ext>
              </a:extLst>
            </p:cNvPr>
            <p:cNvSpPr txBox="1"/>
            <p:nvPr/>
          </p:nvSpPr>
          <p:spPr>
            <a:xfrm>
              <a:off x="2216727" y="1801091"/>
              <a:ext cx="8997015" cy="1569660"/>
            </a:xfrm>
            <a:prstGeom prst="rect">
              <a:avLst/>
            </a:prstGeom>
            <a:noFill/>
          </p:spPr>
          <p:txBody>
            <a:bodyPr wrap="none" rtlCol="0">
              <a:spAutoFit/>
            </a:bodyPr>
            <a:lstStyle/>
            <a:p>
              <a:pPr algn="ctr"/>
              <a:r>
                <a:rPr lang="en-US" sz="3200" dirty="0"/>
                <a:t>Planning in the Continuous Domain: a Generalized</a:t>
              </a:r>
            </a:p>
            <a:p>
              <a:pPr algn="ctr"/>
              <a:r>
                <a:rPr lang="en-US" sz="3200" dirty="0"/>
                <a:t>Belief Space Approach for Autonomous Navigation in</a:t>
              </a:r>
            </a:p>
            <a:p>
              <a:pPr algn="ctr"/>
              <a:r>
                <a:rPr lang="en-US" sz="3200" dirty="0"/>
                <a:t>Unknown Environments</a:t>
              </a:r>
              <a:endParaRPr lang="en-IL" sz="3200" dirty="0"/>
            </a:p>
          </p:txBody>
        </p:sp>
        <p:sp>
          <p:nvSpPr>
            <p:cNvPr id="12" name="TextBox 11">
              <a:extLst>
                <a:ext uri="{FF2B5EF4-FFF2-40B4-BE49-F238E27FC236}">
                  <a16:creationId xmlns:a16="http://schemas.microsoft.com/office/drawing/2014/main" id="{AB46966B-E7F5-4DF2-B770-E8EBB2620C28}"/>
                </a:ext>
              </a:extLst>
            </p:cNvPr>
            <p:cNvSpPr txBox="1"/>
            <p:nvPr/>
          </p:nvSpPr>
          <p:spPr>
            <a:xfrm>
              <a:off x="2404178" y="3370751"/>
              <a:ext cx="9141493" cy="646331"/>
            </a:xfrm>
            <a:prstGeom prst="rect">
              <a:avLst/>
            </a:prstGeom>
            <a:noFill/>
          </p:spPr>
          <p:txBody>
            <a:bodyPr wrap="square" rtlCol="0">
              <a:spAutoFit/>
            </a:bodyPr>
            <a:lstStyle/>
            <a:p>
              <a:pPr algn="ctr"/>
              <a:r>
                <a:rPr lang="en-US" dirty="0">
                  <a:solidFill>
                    <a:schemeClr val="bg2">
                      <a:lumMod val="50000"/>
                    </a:schemeClr>
                  </a:solidFill>
                </a:rPr>
                <a:t>Vadim </a:t>
              </a:r>
              <a:r>
                <a:rPr lang="en-US" dirty="0" err="1">
                  <a:solidFill>
                    <a:schemeClr val="bg2">
                      <a:lumMod val="50000"/>
                    </a:schemeClr>
                  </a:solidFill>
                </a:rPr>
                <a:t>Indelman</a:t>
              </a:r>
              <a:r>
                <a:rPr lang="en-US" dirty="0">
                  <a:solidFill>
                    <a:schemeClr val="bg2">
                      <a:lumMod val="50000"/>
                    </a:schemeClr>
                  </a:solidFill>
                </a:rPr>
                <a:t>, Luca </a:t>
              </a:r>
              <a:r>
                <a:rPr lang="en-US" dirty="0" err="1">
                  <a:solidFill>
                    <a:schemeClr val="bg2">
                      <a:lumMod val="50000"/>
                    </a:schemeClr>
                  </a:solidFill>
                </a:rPr>
                <a:t>Carlone</a:t>
              </a:r>
              <a:r>
                <a:rPr lang="en-US" dirty="0">
                  <a:solidFill>
                    <a:schemeClr val="bg2">
                      <a:lumMod val="50000"/>
                    </a:schemeClr>
                  </a:solidFill>
                </a:rPr>
                <a:t> , and Frank </a:t>
              </a:r>
              <a:r>
                <a:rPr lang="en-US" dirty="0" err="1">
                  <a:solidFill>
                    <a:schemeClr val="bg2">
                      <a:lumMod val="50000"/>
                    </a:schemeClr>
                  </a:solidFill>
                </a:rPr>
                <a:t>Dellaert</a:t>
              </a:r>
              <a:endParaRPr lang="en-US" dirty="0">
                <a:solidFill>
                  <a:schemeClr val="bg2">
                    <a:lumMod val="50000"/>
                  </a:schemeClr>
                </a:solidFill>
              </a:endParaRPr>
            </a:p>
            <a:p>
              <a:pPr algn="ctr"/>
              <a:r>
                <a:rPr lang="en-US" dirty="0">
                  <a:solidFill>
                    <a:schemeClr val="bg2">
                      <a:lumMod val="50000"/>
                    </a:schemeClr>
                  </a:solidFill>
                </a:rPr>
                <a:t>International Journal of Robotics Research </a:t>
              </a:r>
              <a:r>
                <a:rPr lang="en-US" b="0" i="1" dirty="0">
                  <a:solidFill>
                    <a:srgbClr val="373737"/>
                  </a:solidFill>
                  <a:effectLst/>
                  <a:latin typeface="Helvetica Neue"/>
                </a:rPr>
                <a:t>- </a:t>
              </a:r>
              <a:r>
                <a:rPr lang="en-US" dirty="0">
                  <a:solidFill>
                    <a:schemeClr val="bg2">
                      <a:lumMod val="50000"/>
                    </a:schemeClr>
                  </a:solidFill>
                </a:rPr>
                <a:t>2015</a:t>
              </a:r>
              <a:endParaRPr lang="en-IL" dirty="0">
                <a:solidFill>
                  <a:schemeClr val="bg2">
                    <a:lumMod val="50000"/>
                  </a:schemeClr>
                </a:solidFill>
              </a:endParaRPr>
            </a:p>
          </p:txBody>
        </p:sp>
      </p:grpSp>
      <p:sp>
        <p:nvSpPr>
          <p:cNvPr id="2" name="Slide Number Placeholder 1">
            <a:extLst>
              <a:ext uri="{FF2B5EF4-FFF2-40B4-BE49-F238E27FC236}">
                <a16:creationId xmlns:a16="http://schemas.microsoft.com/office/drawing/2014/main" id="{3C55CA7C-F343-4793-AAAC-28FDE1F0EEEA}"/>
              </a:ext>
            </a:extLst>
          </p:cNvPr>
          <p:cNvSpPr>
            <a:spLocks noGrp="1"/>
          </p:cNvSpPr>
          <p:nvPr>
            <p:ph type="sldNum" sz="quarter" idx="12"/>
          </p:nvPr>
        </p:nvSpPr>
        <p:spPr/>
        <p:txBody>
          <a:bodyPr/>
          <a:lstStyle/>
          <a:p>
            <a:fld id="{16DBD0CC-423F-4B58-AFF5-83B6DD233671}" type="slidenum">
              <a:rPr lang="en-IL" smtClean="0"/>
              <a:t>1</a:t>
            </a:fld>
            <a:endParaRPr lang="en-IL"/>
          </a:p>
        </p:txBody>
      </p:sp>
    </p:spTree>
    <p:extLst>
      <p:ext uri="{BB962C8B-B14F-4D97-AF65-F5344CB8AC3E}">
        <p14:creationId xmlns:p14="http://schemas.microsoft.com/office/powerpoint/2010/main" val="41462587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8A6B5-41CC-60AB-D9FD-47872C3722A6}"/>
              </a:ext>
            </a:extLst>
          </p:cNvPr>
          <p:cNvSpPr>
            <a:spLocks noGrp="1"/>
          </p:cNvSpPr>
          <p:nvPr>
            <p:ph type="title"/>
          </p:nvPr>
        </p:nvSpPr>
        <p:spPr/>
        <p:txBody>
          <a:bodyPr/>
          <a:lstStyle/>
          <a:p>
            <a:pPr algn="ctr"/>
            <a:r>
              <a:rPr lang="en-US" b="1" u="sng" dirty="0"/>
              <a:t>Planning in the GBS</a:t>
            </a:r>
            <a:endParaRPr lang="en-IL" b="1" u="sng" dirty="0"/>
          </a:p>
        </p:txBody>
      </p:sp>
      <p:sp>
        <p:nvSpPr>
          <p:cNvPr id="3" name="Content Placeholder 2">
            <a:extLst>
              <a:ext uri="{FF2B5EF4-FFF2-40B4-BE49-F238E27FC236}">
                <a16:creationId xmlns:a16="http://schemas.microsoft.com/office/drawing/2014/main" id="{539DCCCC-482E-735A-B371-7480405887BF}"/>
              </a:ext>
            </a:extLst>
          </p:cNvPr>
          <p:cNvSpPr>
            <a:spLocks noGrp="1"/>
          </p:cNvSpPr>
          <p:nvPr>
            <p:ph idx="1"/>
          </p:nvPr>
        </p:nvSpPr>
        <p:spPr/>
        <p:txBody>
          <a:bodyPr/>
          <a:lstStyle/>
          <a:p>
            <a:r>
              <a:rPr lang="en-US" dirty="0"/>
              <a:t>The expectation is a linear operator so we can rewrite the objective function as:</a:t>
            </a:r>
          </a:p>
          <a:p>
            <a:endParaRPr lang="en-US" dirty="0"/>
          </a:p>
          <a:p>
            <a:endParaRPr lang="en-US" dirty="0"/>
          </a:p>
          <a:p>
            <a:endParaRPr lang="en-US" dirty="0"/>
          </a:p>
          <a:p>
            <a:r>
              <a:rPr lang="en-US" dirty="0"/>
              <a:t>In order to optimize the objective function ,as written in the paper, we resort to an iterative optimization approach, starting from known initial guess on the controls. </a:t>
            </a:r>
          </a:p>
          <a:p>
            <a:pPr marL="0" indent="0">
              <a:buNone/>
            </a:pPr>
            <a:endParaRPr lang="en-US" dirty="0"/>
          </a:p>
          <a:p>
            <a:pPr marL="0" indent="0">
              <a:buNone/>
            </a:pPr>
            <a:endParaRPr lang="en-IL" b="1" dirty="0"/>
          </a:p>
        </p:txBody>
      </p:sp>
      <p:sp>
        <p:nvSpPr>
          <p:cNvPr id="4" name="Slide Number Placeholder 3">
            <a:extLst>
              <a:ext uri="{FF2B5EF4-FFF2-40B4-BE49-F238E27FC236}">
                <a16:creationId xmlns:a16="http://schemas.microsoft.com/office/drawing/2014/main" id="{F4C28F9E-EB89-1A17-3B39-7F48097BDA94}"/>
              </a:ext>
            </a:extLst>
          </p:cNvPr>
          <p:cNvSpPr>
            <a:spLocks noGrp="1"/>
          </p:cNvSpPr>
          <p:nvPr>
            <p:ph type="sldNum" sz="quarter" idx="12"/>
          </p:nvPr>
        </p:nvSpPr>
        <p:spPr/>
        <p:txBody>
          <a:bodyPr/>
          <a:lstStyle/>
          <a:p>
            <a:fld id="{16DBD0CC-423F-4B58-AFF5-83B6DD233671}" type="slidenum">
              <a:rPr lang="en-IL" smtClean="0"/>
              <a:t>10</a:t>
            </a:fld>
            <a:endParaRPr lang="en-IL"/>
          </a:p>
        </p:txBody>
      </p:sp>
      <p:pic>
        <p:nvPicPr>
          <p:cNvPr id="6" name="Picture 5">
            <a:extLst>
              <a:ext uri="{FF2B5EF4-FFF2-40B4-BE49-F238E27FC236}">
                <a16:creationId xmlns:a16="http://schemas.microsoft.com/office/drawing/2014/main" id="{9F7A27CB-7C65-FDAC-2002-0FDCC786AEF5}"/>
              </a:ext>
            </a:extLst>
          </p:cNvPr>
          <p:cNvPicPr>
            <a:picLocks noChangeAspect="1"/>
          </p:cNvPicPr>
          <p:nvPr/>
        </p:nvPicPr>
        <p:blipFill>
          <a:blip r:embed="rId2"/>
          <a:stretch>
            <a:fillRect/>
          </a:stretch>
        </p:blipFill>
        <p:spPr>
          <a:xfrm>
            <a:off x="683078" y="2890222"/>
            <a:ext cx="10825843" cy="1077556"/>
          </a:xfrm>
          <a:prstGeom prst="rect">
            <a:avLst/>
          </a:prstGeom>
        </p:spPr>
      </p:pic>
    </p:spTree>
    <p:extLst>
      <p:ext uri="{BB962C8B-B14F-4D97-AF65-F5344CB8AC3E}">
        <p14:creationId xmlns:p14="http://schemas.microsoft.com/office/powerpoint/2010/main" val="2271921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DB37E-731E-3975-3C2C-D02CB516DE3B}"/>
              </a:ext>
            </a:extLst>
          </p:cNvPr>
          <p:cNvSpPr>
            <a:spLocks noGrp="1"/>
          </p:cNvSpPr>
          <p:nvPr>
            <p:ph type="title"/>
          </p:nvPr>
        </p:nvSpPr>
        <p:spPr>
          <a:xfrm>
            <a:off x="838200" y="316139"/>
            <a:ext cx="10515600" cy="1325563"/>
          </a:xfrm>
        </p:spPr>
        <p:txBody>
          <a:bodyPr/>
          <a:lstStyle/>
          <a:p>
            <a:pPr algn="ctr"/>
            <a:r>
              <a:rPr lang="en-US" b="1" u="sng" dirty="0"/>
              <a:t>Planning in the GBS</a:t>
            </a:r>
            <a:endParaRPr lang="en-IL" b="1" u="sn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606069-A92F-6828-6EB6-9DDA417C2F32}"/>
                  </a:ext>
                </a:extLst>
              </p:cNvPr>
              <p:cNvSpPr>
                <a:spLocks noGrp="1"/>
              </p:cNvSpPr>
              <p:nvPr>
                <p:ph idx="1"/>
              </p:nvPr>
            </p:nvSpPr>
            <p:spPr/>
            <p:txBody>
              <a:bodyPr>
                <a:normAutofit/>
              </a:bodyPr>
              <a:lstStyle/>
              <a:p>
                <a:r>
                  <a:rPr lang="en-US" dirty="0"/>
                  <a:t>The problem addressed in the paper is to find the optimal control policy:</a:t>
                </a:r>
              </a:p>
              <a:p>
                <a:endParaRPr lang="en-US" dirty="0"/>
              </a:p>
              <a:p>
                <a:endParaRPr lang="en-US" dirty="0"/>
              </a:p>
              <a:p>
                <a:endParaRPr lang="en-US" dirty="0"/>
              </a:p>
              <a:p>
                <a:r>
                  <a:rPr lang="en-US" dirty="0"/>
                  <a:t>Calculating the optimal control policy involves the optimization of the objective function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u</m:t>
                            </m:r>
                          </m:e>
                          <m:sub>
                            <m:r>
                              <m:rPr>
                                <m:sty m:val="p"/>
                              </m:rPr>
                              <a:rPr lang="en-US" b="0" i="0" smtClean="0">
                                <a:latin typeface="Cambria Math" panose="02040503050406030204" pitchFamily="18" charset="0"/>
                              </a:rPr>
                              <m:t>k</m:t>
                            </m:r>
                            <m:r>
                              <a:rPr lang="en-US" b="0" i="0" smtClean="0">
                                <a:latin typeface="Cambria Math" panose="02040503050406030204" pitchFamily="18" charset="0"/>
                              </a:rPr>
                              <m:t>:</m:t>
                            </m:r>
                            <m:r>
                              <m:rPr>
                                <m:sty m:val="p"/>
                              </m:rPr>
                              <a:rPr lang="en-US" b="0" i="0" smtClean="0">
                                <a:latin typeface="Cambria Math" panose="02040503050406030204" pitchFamily="18" charset="0"/>
                              </a:rPr>
                              <m:t>k</m:t>
                            </m:r>
                            <m:r>
                              <a:rPr lang="en-US" b="0" i="0" smtClean="0">
                                <a:latin typeface="Cambria Math" panose="02040503050406030204" pitchFamily="18" charset="0"/>
                              </a:rPr>
                              <m:t>+</m:t>
                            </m:r>
                            <m:r>
                              <m:rPr>
                                <m:sty m:val="p"/>
                              </m:rPr>
                              <a:rPr lang="en-US" b="0" i="0" smtClean="0">
                                <a:latin typeface="Cambria Math" panose="02040503050406030204" pitchFamily="18" charset="0"/>
                              </a:rPr>
                              <m:t>L</m:t>
                            </m:r>
                            <m:r>
                              <a:rPr lang="en-US" b="0" i="0" smtClean="0">
                                <a:latin typeface="Cambria Math" panose="02040503050406030204" pitchFamily="18" charset="0"/>
                              </a:rPr>
                              <m:t>−1</m:t>
                            </m:r>
                          </m:sub>
                        </m:sSub>
                      </m:e>
                    </m:d>
                    <m:r>
                      <a:rPr lang="en-US" b="0" i="0" smtClean="0">
                        <a:latin typeface="Cambria Math" panose="02040503050406030204" pitchFamily="18" charset="0"/>
                      </a:rPr>
                      <m:t>.</m:t>
                    </m:r>
                  </m:oMath>
                </a14:m>
                <a:endParaRPr lang="en-US" b="0" dirty="0"/>
              </a:p>
              <a:p>
                <a:pPr marL="0" indent="0">
                  <a:buNone/>
                </a:pPr>
                <a:endParaRPr lang="en-US" dirty="0"/>
              </a:p>
              <a:p>
                <a:pPr marL="0" indent="0">
                  <a:buNone/>
                </a:pPr>
                <a:r>
                  <a:rPr lang="en-US" dirty="0"/>
                  <a:t>	</a:t>
                </a:r>
                <a:endParaRPr lang="en-IL" dirty="0"/>
              </a:p>
            </p:txBody>
          </p:sp>
        </mc:Choice>
        <mc:Fallback xmlns="">
          <p:sp>
            <p:nvSpPr>
              <p:cNvPr id="3" name="Content Placeholder 2">
                <a:extLst>
                  <a:ext uri="{FF2B5EF4-FFF2-40B4-BE49-F238E27FC236}">
                    <a16:creationId xmlns:a16="http://schemas.microsoft.com/office/drawing/2014/main" id="{59606069-A92F-6828-6EB6-9DDA417C2F32}"/>
                  </a:ext>
                </a:extLst>
              </p:cNvPr>
              <p:cNvSpPr>
                <a:spLocks noGrp="1" noRot="1" noChangeAspect="1" noMove="1" noResize="1" noEditPoints="1" noAdjustHandles="1" noChangeArrowheads="1" noChangeShapeType="1" noTextEdit="1"/>
              </p:cNvSpPr>
              <p:nvPr>
                <p:ph idx="1"/>
              </p:nvPr>
            </p:nvSpPr>
            <p:spPr>
              <a:blipFill>
                <a:blip r:embed="rId2"/>
                <a:stretch>
                  <a:fillRect l="-1043" t="-2241" r="-1043"/>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1A218B71-F1D6-25CD-EB19-E16E79C26CD7}"/>
              </a:ext>
            </a:extLst>
          </p:cNvPr>
          <p:cNvSpPr>
            <a:spLocks noGrp="1"/>
          </p:cNvSpPr>
          <p:nvPr>
            <p:ph type="sldNum" sz="quarter" idx="12"/>
          </p:nvPr>
        </p:nvSpPr>
        <p:spPr/>
        <p:txBody>
          <a:bodyPr/>
          <a:lstStyle/>
          <a:p>
            <a:fld id="{16DBD0CC-423F-4B58-AFF5-83B6DD233671}" type="slidenum">
              <a:rPr lang="en-IL" smtClean="0"/>
              <a:t>11</a:t>
            </a:fld>
            <a:endParaRPr lang="en-IL"/>
          </a:p>
        </p:txBody>
      </p:sp>
      <p:pic>
        <p:nvPicPr>
          <p:cNvPr id="6" name="Picture 5">
            <a:extLst>
              <a:ext uri="{FF2B5EF4-FFF2-40B4-BE49-F238E27FC236}">
                <a16:creationId xmlns:a16="http://schemas.microsoft.com/office/drawing/2014/main" id="{7261425E-4682-17CF-1610-4A1601646B8C}"/>
              </a:ext>
            </a:extLst>
          </p:cNvPr>
          <p:cNvPicPr>
            <a:picLocks noChangeAspect="1"/>
          </p:cNvPicPr>
          <p:nvPr/>
        </p:nvPicPr>
        <p:blipFill>
          <a:blip r:embed="rId3"/>
          <a:stretch>
            <a:fillRect/>
          </a:stretch>
        </p:blipFill>
        <p:spPr>
          <a:xfrm>
            <a:off x="1163559" y="3090364"/>
            <a:ext cx="9457957" cy="928053"/>
          </a:xfrm>
          <a:prstGeom prst="rect">
            <a:avLst/>
          </a:prstGeom>
        </p:spPr>
      </p:pic>
    </p:spTree>
    <p:extLst>
      <p:ext uri="{BB962C8B-B14F-4D97-AF65-F5344CB8AC3E}">
        <p14:creationId xmlns:p14="http://schemas.microsoft.com/office/powerpoint/2010/main" val="4055296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44D1A-365C-2CF5-6A2E-A22A4D522F3C}"/>
              </a:ext>
            </a:extLst>
          </p:cNvPr>
          <p:cNvSpPr>
            <a:spLocks noGrp="1"/>
          </p:cNvSpPr>
          <p:nvPr>
            <p:ph type="title"/>
          </p:nvPr>
        </p:nvSpPr>
        <p:spPr/>
        <p:txBody>
          <a:bodyPr/>
          <a:lstStyle/>
          <a:p>
            <a:pPr algn="ctr"/>
            <a:r>
              <a:rPr lang="en-US" b="1" u="sng" dirty="0"/>
              <a:t>Planning in the GBS</a:t>
            </a:r>
            <a:endParaRPr lang="en-IL" b="1" u="sn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791EB0-B81A-6640-E5E3-13F40A6910D6}"/>
                  </a:ext>
                </a:extLst>
              </p:cNvPr>
              <p:cNvSpPr>
                <a:spLocks noGrp="1"/>
              </p:cNvSpPr>
              <p:nvPr>
                <p:ph idx="1"/>
              </p:nvPr>
            </p:nvSpPr>
            <p:spPr>
              <a:xfrm>
                <a:off x="838200" y="1419251"/>
                <a:ext cx="10515600" cy="4351338"/>
              </a:xfrm>
            </p:spPr>
            <p:txBody>
              <a:bodyPr>
                <a:normAutofit/>
              </a:bodyPr>
              <a:lstStyle/>
              <a:p>
                <a:r>
                  <a:rPr lang="en-US" dirty="0"/>
                  <a:t>The optimization approach can be described as a dual-layer inference:</a:t>
                </a:r>
              </a:p>
              <a:p>
                <a:pPr lvl="1"/>
                <a:r>
                  <a:rPr lang="en-US" dirty="0"/>
                  <a:t>The inner layer preforms inference to calculate the generalized belief </a:t>
                </a:r>
                <a14:m>
                  <m:oMath xmlns:m="http://schemas.openxmlformats.org/officeDocument/2006/math">
                    <m:r>
                      <a:rPr lang="en-US" b="0" i="1" smtClean="0">
                        <a:latin typeface="Cambria Math" panose="02040503050406030204" pitchFamily="18" charset="0"/>
                      </a:rPr>
                      <m:t>𝑔𝑏</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sub>
                        </m:sSub>
                      </m:e>
                    </m:d>
                    <m:r>
                      <a:rPr lang="en-US" b="0" i="1" smtClean="0">
                        <a:latin typeface="Cambria Math" panose="02040503050406030204" pitchFamily="18" charset="0"/>
                      </a:rPr>
                      <m:t>, </m:t>
                    </m:r>
                  </m:oMath>
                </a14:m>
                <a:r>
                  <a:rPr lang="en-US" dirty="0"/>
                  <a:t>at each of the look ahead steps for given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𝑢</m:t>
                        </m:r>
                      </m:e>
                      <m:sub>
                        <m:r>
                          <a:rPr lang="en-US">
                            <a:latin typeface="Cambria Math" panose="02040503050406030204" pitchFamily="18" charset="0"/>
                          </a:rPr>
                          <m:t>𝑘</m:t>
                        </m:r>
                        <m:r>
                          <a:rPr lang="en-US">
                            <a:latin typeface="Cambria Math" panose="02040503050406030204" pitchFamily="18" charset="0"/>
                          </a:rPr>
                          <m:t>:</m:t>
                        </m:r>
                        <m:r>
                          <a:rPr lang="en-US">
                            <a:latin typeface="Cambria Math" panose="02040503050406030204" pitchFamily="18" charset="0"/>
                          </a:rPr>
                          <m:t>𝑘</m:t>
                        </m:r>
                        <m:r>
                          <a:rPr lang="en-US">
                            <a:latin typeface="Cambria Math" panose="02040503050406030204" pitchFamily="18" charset="0"/>
                          </a:rPr>
                          <m:t>+</m:t>
                        </m:r>
                        <m:r>
                          <a:rPr lang="en-US">
                            <a:latin typeface="Cambria Math" panose="02040503050406030204" pitchFamily="18" charset="0"/>
                          </a:rPr>
                          <m:t>𝐿</m:t>
                        </m:r>
                        <m:r>
                          <a:rPr lang="en-US">
                            <a:latin typeface="Cambria Math" panose="02040503050406030204" pitchFamily="18" charset="0"/>
                          </a:rPr>
                          <m:t>−1</m:t>
                        </m:r>
                      </m:sub>
                    </m:sSub>
                  </m:oMath>
                </a14:m>
                <a:endParaRPr lang="en-US" dirty="0"/>
              </a:p>
              <a:p>
                <a:pPr lvl="1"/>
                <a:r>
                  <a:rPr lang="en-US" dirty="0"/>
                  <a:t>The outer layer preforms inference over the control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−1</m:t>
                        </m:r>
                      </m:sub>
                    </m:sSub>
                    <m:r>
                      <a:rPr lang="en-US" b="0" i="0" smtClean="0">
                        <a:latin typeface="Cambria Math" panose="02040503050406030204" pitchFamily="18" charset="0"/>
                      </a:rPr>
                      <m:t>,</m:t>
                    </m:r>
                  </m:oMath>
                </a14:m>
                <a:r>
                  <a:rPr lang="en-US" dirty="0"/>
                  <a:t> minimizing the objective function</a:t>
                </a:r>
              </a:p>
              <a:p>
                <a:pPr lvl="1"/>
                <a:r>
                  <a:rPr lang="en-US" dirty="0"/>
                  <a:t>Since the computation of the optimal control relies on the computation of the generalized belief, we refer to our approach with the term </a:t>
                </a:r>
                <a:r>
                  <a:rPr lang="en-US" i="1" dirty="0"/>
                  <a:t>generalized belief space </a:t>
                </a:r>
                <a:r>
                  <a:rPr lang="en-US" dirty="0"/>
                  <a:t>(GBS) planning. </a:t>
                </a:r>
              </a:p>
              <a:p>
                <a:pPr marL="457200" lvl="1" indent="0">
                  <a:buNone/>
                </a:pPr>
                <a:endParaRPr lang="en-US" dirty="0"/>
              </a:p>
            </p:txBody>
          </p:sp>
        </mc:Choice>
        <mc:Fallback xmlns="">
          <p:sp>
            <p:nvSpPr>
              <p:cNvPr id="3" name="Content Placeholder 2">
                <a:extLst>
                  <a:ext uri="{FF2B5EF4-FFF2-40B4-BE49-F238E27FC236}">
                    <a16:creationId xmlns:a16="http://schemas.microsoft.com/office/drawing/2014/main" id="{AE791EB0-B81A-6640-E5E3-13F40A6910D6}"/>
                  </a:ext>
                </a:extLst>
              </p:cNvPr>
              <p:cNvSpPr>
                <a:spLocks noGrp="1" noRot="1" noChangeAspect="1" noMove="1" noResize="1" noEditPoints="1" noAdjustHandles="1" noChangeArrowheads="1" noChangeShapeType="1" noTextEdit="1"/>
              </p:cNvSpPr>
              <p:nvPr>
                <p:ph idx="1"/>
              </p:nvPr>
            </p:nvSpPr>
            <p:spPr>
              <a:xfrm>
                <a:off x="838200" y="1419251"/>
                <a:ext cx="10515600" cy="4351338"/>
              </a:xfrm>
              <a:blipFill>
                <a:blip r:embed="rId2"/>
                <a:stretch>
                  <a:fillRect l="-1043" t="-2381" r="-1217"/>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10437B19-405C-F642-0C4E-29F8BA56A77A}"/>
              </a:ext>
            </a:extLst>
          </p:cNvPr>
          <p:cNvSpPr>
            <a:spLocks noGrp="1"/>
          </p:cNvSpPr>
          <p:nvPr>
            <p:ph type="sldNum" sz="quarter" idx="12"/>
          </p:nvPr>
        </p:nvSpPr>
        <p:spPr/>
        <p:txBody>
          <a:bodyPr/>
          <a:lstStyle/>
          <a:p>
            <a:fld id="{16DBD0CC-423F-4B58-AFF5-83B6DD233671}" type="slidenum">
              <a:rPr lang="en-IL" smtClean="0"/>
              <a:t>12</a:t>
            </a:fld>
            <a:endParaRPr lang="en-IL"/>
          </a:p>
        </p:txBody>
      </p:sp>
    </p:spTree>
    <p:extLst>
      <p:ext uri="{BB962C8B-B14F-4D97-AF65-F5344CB8AC3E}">
        <p14:creationId xmlns:p14="http://schemas.microsoft.com/office/powerpoint/2010/main" val="980929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88E4BAD-2C84-3F7E-9871-5B62D45C7629}"/>
              </a:ext>
            </a:extLst>
          </p:cNvPr>
          <p:cNvSpPr>
            <a:spLocks noGrp="1"/>
          </p:cNvSpPr>
          <p:nvPr>
            <p:ph type="sldNum" sz="quarter" idx="12"/>
          </p:nvPr>
        </p:nvSpPr>
        <p:spPr/>
        <p:txBody>
          <a:bodyPr/>
          <a:lstStyle/>
          <a:p>
            <a:fld id="{16DBD0CC-423F-4B58-AFF5-83B6DD233671}" type="slidenum">
              <a:rPr lang="en-IL" smtClean="0"/>
              <a:t>13</a:t>
            </a:fld>
            <a:endParaRPr lang="en-IL"/>
          </a:p>
        </p:txBody>
      </p:sp>
      <p:pic>
        <p:nvPicPr>
          <p:cNvPr id="6" name="Picture 5">
            <a:extLst>
              <a:ext uri="{FF2B5EF4-FFF2-40B4-BE49-F238E27FC236}">
                <a16:creationId xmlns:a16="http://schemas.microsoft.com/office/drawing/2014/main" id="{3E15B96D-21C3-32EE-7F25-A70D1D34D01D}"/>
              </a:ext>
            </a:extLst>
          </p:cNvPr>
          <p:cNvPicPr>
            <a:picLocks noChangeAspect="1"/>
          </p:cNvPicPr>
          <p:nvPr/>
        </p:nvPicPr>
        <p:blipFill>
          <a:blip r:embed="rId2"/>
          <a:stretch>
            <a:fillRect/>
          </a:stretch>
        </p:blipFill>
        <p:spPr>
          <a:xfrm>
            <a:off x="1257300" y="990600"/>
            <a:ext cx="8724900" cy="2438400"/>
          </a:xfrm>
          <a:prstGeom prst="rect">
            <a:avLst/>
          </a:prstGeom>
        </p:spPr>
      </p:pic>
      <p:pic>
        <p:nvPicPr>
          <p:cNvPr id="8" name="Picture 7">
            <a:extLst>
              <a:ext uri="{FF2B5EF4-FFF2-40B4-BE49-F238E27FC236}">
                <a16:creationId xmlns:a16="http://schemas.microsoft.com/office/drawing/2014/main" id="{8A4399E5-FC8B-4102-298F-EF33FD976866}"/>
              </a:ext>
            </a:extLst>
          </p:cNvPr>
          <p:cNvPicPr>
            <a:picLocks noChangeAspect="1"/>
          </p:cNvPicPr>
          <p:nvPr/>
        </p:nvPicPr>
        <p:blipFill>
          <a:blip r:embed="rId3"/>
          <a:stretch>
            <a:fillRect/>
          </a:stretch>
        </p:blipFill>
        <p:spPr>
          <a:xfrm>
            <a:off x="2119312" y="4040640"/>
            <a:ext cx="7953375" cy="1019175"/>
          </a:xfrm>
          <a:prstGeom prst="rect">
            <a:avLst/>
          </a:prstGeom>
        </p:spPr>
      </p:pic>
      <p:pic>
        <p:nvPicPr>
          <p:cNvPr id="10" name="Picture 9">
            <a:extLst>
              <a:ext uri="{FF2B5EF4-FFF2-40B4-BE49-F238E27FC236}">
                <a16:creationId xmlns:a16="http://schemas.microsoft.com/office/drawing/2014/main" id="{867173D8-1F05-9F15-7C1E-BD0AFB365917}"/>
              </a:ext>
            </a:extLst>
          </p:cNvPr>
          <p:cNvPicPr>
            <a:picLocks noChangeAspect="1"/>
          </p:cNvPicPr>
          <p:nvPr/>
        </p:nvPicPr>
        <p:blipFill>
          <a:blip r:embed="rId4"/>
          <a:stretch>
            <a:fillRect/>
          </a:stretch>
        </p:blipFill>
        <p:spPr>
          <a:xfrm>
            <a:off x="1695449" y="5265170"/>
            <a:ext cx="8801100" cy="885825"/>
          </a:xfrm>
          <a:prstGeom prst="rect">
            <a:avLst/>
          </a:prstGeom>
        </p:spPr>
      </p:pic>
    </p:spTree>
    <p:extLst>
      <p:ext uri="{BB962C8B-B14F-4D97-AF65-F5344CB8AC3E}">
        <p14:creationId xmlns:p14="http://schemas.microsoft.com/office/powerpoint/2010/main" val="1932767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3C5DD9-E08C-9E8D-7A8D-7529F98163D6}"/>
              </a:ext>
            </a:extLst>
          </p:cNvPr>
          <p:cNvSpPr>
            <a:spLocks noGrp="1"/>
          </p:cNvSpPr>
          <p:nvPr>
            <p:ph type="sldNum" sz="quarter" idx="12"/>
          </p:nvPr>
        </p:nvSpPr>
        <p:spPr/>
        <p:txBody>
          <a:bodyPr/>
          <a:lstStyle/>
          <a:p>
            <a:fld id="{16DBD0CC-423F-4B58-AFF5-83B6DD233671}" type="slidenum">
              <a:rPr lang="en-IL" smtClean="0"/>
              <a:t>14</a:t>
            </a:fld>
            <a:endParaRPr lang="en-IL"/>
          </a:p>
        </p:txBody>
      </p:sp>
      <p:grpSp>
        <p:nvGrpSpPr>
          <p:cNvPr id="3" name="Group 2">
            <a:extLst>
              <a:ext uri="{FF2B5EF4-FFF2-40B4-BE49-F238E27FC236}">
                <a16:creationId xmlns:a16="http://schemas.microsoft.com/office/drawing/2014/main" id="{25CE25A1-B85D-EA6B-27BD-43FA54CC011E}"/>
              </a:ext>
            </a:extLst>
          </p:cNvPr>
          <p:cNvGrpSpPr/>
          <p:nvPr/>
        </p:nvGrpSpPr>
        <p:grpSpPr>
          <a:xfrm>
            <a:off x="1909010" y="1649582"/>
            <a:ext cx="7262698" cy="5071893"/>
            <a:chOff x="1527401" y="125413"/>
            <a:chExt cx="9420225" cy="6578598"/>
          </a:xfrm>
        </p:grpSpPr>
        <p:pic>
          <p:nvPicPr>
            <p:cNvPr id="8" name="Picture 7">
              <a:extLst>
                <a:ext uri="{FF2B5EF4-FFF2-40B4-BE49-F238E27FC236}">
                  <a16:creationId xmlns:a16="http://schemas.microsoft.com/office/drawing/2014/main" id="{AA9D8F9C-3A34-D6C8-F404-D817A7A9033B}"/>
                </a:ext>
              </a:extLst>
            </p:cNvPr>
            <p:cNvPicPr>
              <a:picLocks noChangeAspect="1"/>
            </p:cNvPicPr>
            <p:nvPr/>
          </p:nvPicPr>
          <p:blipFill>
            <a:blip r:embed="rId2"/>
            <a:stretch>
              <a:fillRect/>
            </a:stretch>
          </p:blipFill>
          <p:spPr>
            <a:xfrm>
              <a:off x="3689575" y="4929187"/>
              <a:ext cx="4467225" cy="838200"/>
            </a:xfrm>
            <a:prstGeom prst="rect">
              <a:avLst/>
            </a:prstGeom>
          </p:spPr>
        </p:pic>
        <p:pic>
          <p:nvPicPr>
            <p:cNvPr id="9" name="Picture 8">
              <a:extLst>
                <a:ext uri="{FF2B5EF4-FFF2-40B4-BE49-F238E27FC236}">
                  <a16:creationId xmlns:a16="http://schemas.microsoft.com/office/drawing/2014/main" id="{DD23F7BA-DB90-CE7F-A938-2669268EEFCD}"/>
                </a:ext>
              </a:extLst>
            </p:cNvPr>
            <p:cNvPicPr>
              <a:picLocks noChangeAspect="1"/>
            </p:cNvPicPr>
            <p:nvPr/>
          </p:nvPicPr>
          <p:blipFill>
            <a:blip r:embed="rId3"/>
            <a:stretch>
              <a:fillRect/>
            </a:stretch>
          </p:blipFill>
          <p:spPr>
            <a:xfrm>
              <a:off x="3775300" y="5951536"/>
              <a:ext cx="4381500" cy="752475"/>
            </a:xfrm>
            <a:prstGeom prst="rect">
              <a:avLst/>
            </a:prstGeom>
          </p:spPr>
        </p:pic>
        <p:grpSp>
          <p:nvGrpSpPr>
            <p:cNvPr id="2" name="Group 1">
              <a:extLst>
                <a:ext uri="{FF2B5EF4-FFF2-40B4-BE49-F238E27FC236}">
                  <a16:creationId xmlns:a16="http://schemas.microsoft.com/office/drawing/2014/main" id="{88B9E110-CAF0-80FA-BA1A-3114DC76EE12}"/>
                </a:ext>
              </a:extLst>
            </p:cNvPr>
            <p:cNvGrpSpPr/>
            <p:nvPr/>
          </p:nvGrpSpPr>
          <p:grpSpPr>
            <a:xfrm>
              <a:off x="1527401" y="125413"/>
              <a:ext cx="9420225" cy="4619625"/>
              <a:chOff x="1527401" y="125413"/>
              <a:chExt cx="9420225" cy="4619625"/>
            </a:xfrm>
          </p:grpSpPr>
          <p:pic>
            <p:nvPicPr>
              <p:cNvPr id="6" name="Picture 5">
                <a:extLst>
                  <a:ext uri="{FF2B5EF4-FFF2-40B4-BE49-F238E27FC236}">
                    <a16:creationId xmlns:a16="http://schemas.microsoft.com/office/drawing/2014/main" id="{DAD140C9-D1F1-3819-2455-375E99DCEB20}"/>
                  </a:ext>
                </a:extLst>
              </p:cNvPr>
              <p:cNvPicPr>
                <a:picLocks noChangeAspect="1"/>
              </p:cNvPicPr>
              <p:nvPr/>
            </p:nvPicPr>
            <p:blipFill>
              <a:blip r:embed="rId4"/>
              <a:stretch>
                <a:fillRect/>
              </a:stretch>
            </p:blipFill>
            <p:spPr>
              <a:xfrm>
                <a:off x="1527401" y="125413"/>
                <a:ext cx="9420225" cy="4619625"/>
              </a:xfrm>
              <a:prstGeom prst="rect">
                <a:avLst/>
              </a:prstGeom>
            </p:spPr>
          </p:pic>
          <p:sp>
            <p:nvSpPr>
              <p:cNvPr id="5" name="Rectangle 4">
                <a:extLst>
                  <a:ext uri="{FF2B5EF4-FFF2-40B4-BE49-F238E27FC236}">
                    <a16:creationId xmlns:a16="http://schemas.microsoft.com/office/drawing/2014/main" id="{5292B514-25F0-54EC-4BB1-3164306B1022}"/>
                  </a:ext>
                </a:extLst>
              </p:cNvPr>
              <p:cNvSpPr/>
              <p:nvPr/>
            </p:nvSpPr>
            <p:spPr>
              <a:xfrm>
                <a:off x="2770909" y="468333"/>
                <a:ext cx="6705600" cy="396656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highlight>
                    <a:srgbClr val="000000"/>
                  </a:highlight>
                </a:endParaRPr>
              </a:p>
            </p:txBody>
          </p:sp>
        </p:grpSp>
      </p:grpSp>
      <p:sp>
        <p:nvSpPr>
          <p:cNvPr id="10" name="TextBox 9">
            <a:extLst>
              <a:ext uri="{FF2B5EF4-FFF2-40B4-BE49-F238E27FC236}">
                <a16:creationId xmlns:a16="http://schemas.microsoft.com/office/drawing/2014/main" id="{39D49883-58AE-A323-030A-7E0640F0D989}"/>
              </a:ext>
            </a:extLst>
          </p:cNvPr>
          <p:cNvSpPr txBox="1"/>
          <p:nvPr/>
        </p:nvSpPr>
        <p:spPr>
          <a:xfrm>
            <a:off x="1191157" y="108951"/>
            <a:ext cx="8202168" cy="769441"/>
          </a:xfrm>
          <a:prstGeom prst="rect">
            <a:avLst/>
          </a:prstGeom>
          <a:noFill/>
        </p:spPr>
        <p:txBody>
          <a:bodyPr wrap="square" rtlCol="0">
            <a:spAutoFit/>
          </a:bodyPr>
          <a:lstStyle/>
          <a:p>
            <a:pPr algn="ctr"/>
            <a:r>
              <a:rPr lang="en-US" sz="4400" b="1" u="sng" dirty="0"/>
              <a:t>Planning in the GBS</a:t>
            </a:r>
            <a:endParaRPr lang="en-IL" sz="4400" dirty="0"/>
          </a:p>
        </p:txBody>
      </p:sp>
      <p:sp>
        <p:nvSpPr>
          <p:cNvPr id="11" name="Title 1">
            <a:extLst>
              <a:ext uri="{FF2B5EF4-FFF2-40B4-BE49-F238E27FC236}">
                <a16:creationId xmlns:a16="http://schemas.microsoft.com/office/drawing/2014/main" id="{105930DA-C3E2-4A9B-918F-0D03F6AA96B4}"/>
              </a:ext>
            </a:extLst>
          </p:cNvPr>
          <p:cNvSpPr>
            <a:spLocks noGrp="1"/>
          </p:cNvSpPr>
          <p:nvPr>
            <p:ph type="title"/>
          </p:nvPr>
        </p:nvSpPr>
        <p:spPr>
          <a:xfrm>
            <a:off x="2240280" y="975276"/>
            <a:ext cx="6103922" cy="933494"/>
          </a:xfrm>
        </p:spPr>
        <p:txBody>
          <a:bodyPr>
            <a:normAutofit/>
          </a:bodyPr>
          <a:lstStyle/>
          <a:p>
            <a:pPr algn="ctr"/>
            <a:r>
              <a:rPr lang="en-US" sz="2800" u="sng" dirty="0"/>
              <a:t>Outer Layer: Inference over the control</a:t>
            </a:r>
            <a:br>
              <a:rPr lang="en-IL" sz="2800" u="sng" dirty="0"/>
            </a:br>
            <a:endParaRPr lang="en-IL" sz="2800" dirty="0"/>
          </a:p>
        </p:txBody>
      </p:sp>
    </p:spTree>
    <p:extLst>
      <p:ext uri="{BB962C8B-B14F-4D97-AF65-F5344CB8AC3E}">
        <p14:creationId xmlns:p14="http://schemas.microsoft.com/office/powerpoint/2010/main" val="2004937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F172-3F2B-B714-DF6D-36D30AD9ABF8}"/>
              </a:ext>
            </a:extLst>
          </p:cNvPr>
          <p:cNvSpPr>
            <a:spLocks noGrp="1"/>
          </p:cNvSpPr>
          <p:nvPr>
            <p:ph type="title"/>
          </p:nvPr>
        </p:nvSpPr>
        <p:spPr>
          <a:xfrm>
            <a:off x="-79247" y="410845"/>
            <a:ext cx="10515600" cy="1325563"/>
          </a:xfrm>
        </p:spPr>
        <p:txBody>
          <a:bodyPr/>
          <a:lstStyle/>
          <a:p>
            <a:pPr algn="ctr"/>
            <a:r>
              <a:rPr lang="en-US" b="1" u="sng" dirty="0"/>
              <a:t>Planning in the GBS</a:t>
            </a:r>
            <a:endParaRPr lang="en-IL" b="1" u="sn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0720CE5-7BF3-1583-F0CC-058173A6C649}"/>
                  </a:ext>
                </a:extLst>
              </p:cNvPr>
              <p:cNvSpPr>
                <a:spLocks noGrp="1"/>
              </p:cNvSpPr>
              <p:nvPr>
                <p:ph idx="1"/>
              </p:nvPr>
            </p:nvSpPr>
            <p:spPr>
              <a:xfrm>
                <a:off x="953105" y="1990101"/>
                <a:ext cx="10037983" cy="4226116"/>
              </a:xfrm>
            </p:spPr>
            <p:txBody>
              <a:bodyPr>
                <a:normAutofit/>
              </a:bodyPr>
              <a:lstStyle/>
              <a:p>
                <a:pPr marL="0" indent="0">
                  <a:buNone/>
                </a:pPr>
                <a:r>
                  <a:rPr lang="en-US" dirty="0"/>
                  <a:t>In order to finding a locally-optimal control policy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a14:m>
                <a:r>
                  <a:rPr lang="en-US" dirty="0"/>
                  <a:t> corresponds to minimizing the general objective function:</a:t>
                </a:r>
              </a:p>
              <a:p>
                <a:endParaRPr lang="en-US" dirty="0"/>
              </a:p>
              <a:p>
                <a:pPr marL="0" indent="0">
                  <a:buNone/>
                </a:pPr>
                <a:endParaRPr lang="en-US" dirty="0"/>
              </a:p>
              <a:p>
                <a:pPr marL="0" indent="0">
                  <a:buNone/>
                </a:pPr>
                <a:r>
                  <a:rPr lang="en-US" dirty="0"/>
                  <a:t>The outer layer is an iterative optimization over the non-  linear objective function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1</m:t>
                            </m:r>
                          </m:sub>
                        </m:sSub>
                      </m:e>
                    </m:d>
                    <m:r>
                      <a:rPr lang="en-US" b="0" i="1" smtClean="0">
                        <a:latin typeface="Cambria Math" panose="02040503050406030204" pitchFamily="18" charset="0"/>
                      </a:rPr>
                      <m:t>.</m:t>
                    </m:r>
                  </m:oMath>
                </a14:m>
                <a:r>
                  <a:rPr lang="en-US" dirty="0"/>
                  <a:t> Like we mentioned in the optimization starts from a nominal control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0</m:t>
                        </m:r>
                      </m:sup>
                    </m:sSubSup>
                    <m:r>
                      <a:rPr lang="en-US" b="0" i="0" smtClean="0">
                        <a:latin typeface="Cambria Math" panose="02040503050406030204" pitchFamily="18" charset="0"/>
                      </a:rPr>
                      <m:t>,</m:t>
                    </m:r>
                  </m:oMath>
                </a14:m>
                <a:r>
                  <a:rPr lang="en-US" dirty="0"/>
                  <a:t> and at each iteration, computes the delta vector </a:t>
                </a:r>
                <a14:m>
                  <m:oMath xmlns:m="http://schemas.openxmlformats.org/officeDocument/2006/math">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1</m:t>
                        </m:r>
                      </m:sub>
                    </m:sSub>
                  </m:oMath>
                </a14:m>
                <a:r>
                  <a:rPr lang="en-US" dirty="0"/>
                  <a:t> that is used to update the current values of the controls: </a:t>
                </a:r>
              </a:p>
              <a:p>
                <a:pPr marL="0" indent="0">
                  <a:buNone/>
                </a:pPr>
                <a:endParaRPr lang="en-US" dirty="0"/>
              </a:p>
              <a:p>
                <a:pPr marL="0" indent="0">
                  <a:buNone/>
                </a:pPr>
                <a:endParaRPr lang="en-US" dirty="0"/>
              </a:p>
              <a:p>
                <a:endParaRPr lang="en-US" dirty="0"/>
              </a:p>
              <a:p>
                <a:pPr marL="0" indent="0">
                  <a:buNone/>
                </a:pPr>
                <a:endParaRPr lang="en-US" dirty="0"/>
              </a:p>
              <a:p>
                <a:endParaRPr lang="en-US" dirty="0"/>
              </a:p>
              <a:p>
                <a:endParaRPr lang="en-US" dirty="0"/>
              </a:p>
              <a:p>
                <a:endParaRPr lang="en-US" dirty="0"/>
              </a:p>
              <a:p>
                <a:endParaRPr lang="en-IL" dirty="0"/>
              </a:p>
            </p:txBody>
          </p:sp>
        </mc:Choice>
        <mc:Fallback>
          <p:sp>
            <p:nvSpPr>
              <p:cNvPr id="3" name="Content Placeholder 2">
                <a:extLst>
                  <a:ext uri="{FF2B5EF4-FFF2-40B4-BE49-F238E27FC236}">
                    <a16:creationId xmlns:a16="http://schemas.microsoft.com/office/drawing/2014/main" id="{10720CE5-7BF3-1583-F0CC-058173A6C649}"/>
                  </a:ext>
                </a:extLst>
              </p:cNvPr>
              <p:cNvSpPr>
                <a:spLocks noGrp="1" noRot="1" noChangeAspect="1" noMove="1" noResize="1" noEditPoints="1" noAdjustHandles="1" noChangeArrowheads="1" noChangeShapeType="1" noTextEdit="1"/>
              </p:cNvSpPr>
              <p:nvPr>
                <p:ph idx="1"/>
              </p:nvPr>
            </p:nvSpPr>
            <p:spPr>
              <a:xfrm>
                <a:off x="953105" y="1990101"/>
                <a:ext cx="10037983" cy="4226116"/>
              </a:xfrm>
              <a:blipFill>
                <a:blip r:embed="rId2"/>
                <a:stretch>
                  <a:fillRect l="-1214" t="-2305"/>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D4C227E2-70C1-4FB8-D3DC-7875D611AD79}"/>
              </a:ext>
            </a:extLst>
          </p:cNvPr>
          <p:cNvSpPr>
            <a:spLocks noGrp="1"/>
          </p:cNvSpPr>
          <p:nvPr>
            <p:ph type="sldNum" sz="quarter" idx="12"/>
          </p:nvPr>
        </p:nvSpPr>
        <p:spPr/>
        <p:txBody>
          <a:bodyPr/>
          <a:lstStyle/>
          <a:p>
            <a:fld id="{16DBD0CC-423F-4B58-AFF5-83B6DD233671}" type="slidenum">
              <a:rPr lang="en-IL" smtClean="0"/>
              <a:t>15</a:t>
            </a:fld>
            <a:endParaRPr lang="en-IL"/>
          </a:p>
        </p:txBody>
      </p:sp>
      <p:sp>
        <p:nvSpPr>
          <p:cNvPr id="6" name="TextBox 5">
            <a:extLst>
              <a:ext uri="{FF2B5EF4-FFF2-40B4-BE49-F238E27FC236}">
                <a16:creationId xmlns:a16="http://schemas.microsoft.com/office/drawing/2014/main" id="{C9994628-81B4-2741-33FC-FD4F981DBB56}"/>
              </a:ext>
            </a:extLst>
          </p:cNvPr>
          <p:cNvSpPr txBox="1"/>
          <p:nvPr/>
        </p:nvSpPr>
        <p:spPr>
          <a:xfrm>
            <a:off x="1741358" y="1396815"/>
            <a:ext cx="7187184" cy="523220"/>
          </a:xfrm>
          <a:prstGeom prst="rect">
            <a:avLst/>
          </a:prstGeom>
          <a:noFill/>
        </p:spPr>
        <p:txBody>
          <a:bodyPr wrap="square" rtlCol="0">
            <a:spAutoFit/>
          </a:bodyPr>
          <a:lstStyle/>
          <a:p>
            <a:pPr algn="ctr"/>
            <a:r>
              <a:rPr lang="en-US" sz="2800" u="sng" dirty="0"/>
              <a:t>Outer Layer: Inference over the control</a:t>
            </a:r>
            <a:endParaRPr lang="en-IL" sz="2800" u="sng" dirty="0"/>
          </a:p>
        </p:txBody>
      </p:sp>
      <p:pic>
        <p:nvPicPr>
          <p:cNvPr id="10" name="Picture 9">
            <a:extLst>
              <a:ext uri="{FF2B5EF4-FFF2-40B4-BE49-F238E27FC236}">
                <a16:creationId xmlns:a16="http://schemas.microsoft.com/office/drawing/2014/main" id="{E733D265-F6D1-7705-56AC-BB65C5776F3C}"/>
              </a:ext>
            </a:extLst>
          </p:cNvPr>
          <p:cNvPicPr>
            <a:picLocks noChangeAspect="1"/>
          </p:cNvPicPr>
          <p:nvPr/>
        </p:nvPicPr>
        <p:blipFill>
          <a:blip r:embed="rId3"/>
          <a:stretch>
            <a:fillRect/>
          </a:stretch>
        </p:blipFill>
        <p:spPr>
          <a:xfrm>
            <a:off x="3053394" y="3024131"/>
            <a:ext cx="4591691" cy="809738"/>
          </a:xfrm>
          <a:prstGeom prst="rect">
            <a:avLst/>
          </a:prstGeom>
        </p:spPr>
      </p:pic>
      <p:pic>
        <p:nvPicPr>
          <p:cNvPr id="12" name="Picture 11">
            <a:extLst>
              <a:ext uri="{FF2B5EF4-FFF2-40B4-BE49-F238E27FC236}">
                <a16:creationId xmlns:a16="http://schemas.microsoft.com/office/drawing/2014/main" id="{A014FB26-3F5C-7805-571C-81A696C36DFE}"/>
              </a:ext>
            </a:extLst>
          </p:cNvPr>
          <p:cNvPicPr>
            <a:picLocks noChangeAspect="1"/>
          </p:cNvPicPr>
          <p:nvPr/>
        </p:nvPicPr>
        <p:blipFill>
          <a:blip r:embed="rId4"/>
          <a:stretch>
            <a:fillRect/>
          </a:stretch>
        </p:blipFill>
        <p:spPr>
          <a:xfrm>
            <a:off x="3053394" y="5952999"/>
            <a:ext cx="4563112" cy="905001"/>
          </a:xfrm>
          <a:prstGeom prst="rect">
            <a:avLst/>
          </a:prstGeom>
        </p:spPr>
      </p:pic>
    </p:spTree>
    <p:extLst>
      <p:ext uri="{BB962C8B-B14F-4D97-AF65-F5344CB8AC3E}">
        <p14:creationId xmlns:p14="http://schemas.microsoft.com/office/powerpoint/2010/main" val="2134514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81C8-F7FA-4C6E-AD32-1213EFE99580}"/>
              </a:ext>
            </a:extLst>
          </p:cNvPr>
          <p:cNvSpPr>
            <a:spLocks noGrp="1"/>
          </p:cNvSpPr>
          <p:nvPr>
            <p:ph type="title"/>
          </p:nvPr>
        </p:nvSpPr>
        <p:spPr>
          <a:xfrm>
            <a:off x="2240280" y="1471378"/>
            <a:ext cx="6103922" cy="933494"/>
          </a:xfrm>
        </p:spPr>
        <p:txBody>
          <a:bodyPr>
            <a:normAutofit/>
          </a:bodyPr>
          <a:lstStyle/>
          <a:p>
            <a:pPr algn="ctr"/>
            <a:r>
              <a:rPr lang="en-US" sz="2800" u="sng" dirty="0"/>
              <a:t>Outer Layer: Inference over the control</a:t>
            </a:r>
            <a:br>
              <a:rPr lang="en-IL" sz="2800" u="sng" dirty="0"/>
            </a:br>
            <a:endParaRPr lang="en-IL"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5A57806-3A36-7652-7971-8A5054F0B87B}"/>
                  </a:ext>
                </a:extLst>
              </p:cNvPr>
              <p:cNvSpPr>
                <a:spLocks noGrp="1"/>
              </p:cNvSpPr>
              <p:nvPr>
                <p:ph idx="1"/>
              </p:nvPr>
            </p:nvSpPr>
            <p:spPr>
              <a:xfrm>
                <a:off x="728472" y="2187574"/>
                <a:ext cx="10515600" cy="4351338"/>
              </a:xfrm>
            </p:spPr>
            <p:txBody>
              <a:bodyPr>
                <a:normAutofit fontScale="92500" lnSpcReduction="10000"/>
              </a:bodyPr>
              <a:lstStyle/>
              <a:p>
                <a:r>
                  <a:rPr lang="en-US" sz="2400" dirty="0"/>
                  <a:t>The control update is preformed in a continuous domain and can be realized using different optimization techniques. In the paper the method that used is a simple gradient method to compute </a:t>
                </a:r>
                <a14:m>
                  <m:oMath xmlns:m="http://schemas.openxmlformats.org/officeDocument/2006/math">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𝑢</m:t>
                        </m:r>
                      </m:e>
                      <m:sub>
                        <m: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b="0" i="1" smtClean="0">
                            <a:latin typeface="Cambria Math" panose="02040503050406030204" pitchFamily="18" charset="0"/>
                          </a:rPr>
                          <m:t>𝐿</m:t>
                        </m:r>
                        <m:r>
                          <a:rPr lang="en-US" sz="2400" b="0" i="1" smtClean="0">
                            <a:latin typeface="Cambria Math" panose="02040503050406030204" pitchFamily="18" charset="0"/>
                          </a:rPr>
                          <m:t>−1</m:t>
                        </m:r>
                      </m:sub>
                      <m:sup>
                        <m:r>
                          <a:rPr lang="en-US" sz="2400" b="0" i="1" smtClean="0">
                            <a:latin typeface="Cambria Math" panose="02040503050406030204" pitchFamily="18" charset="0"/>
                          </a:rPr>
                          <m:t>⋆</m:t>
                        </m:r>
                      </m:sup>
                    </m:sSubSup>
                  </m:oMath>
                </a14:m>
                <a:r>
                  <a:rPr lang="en-US" sz="2400" dirty="0"/>
                  <a:t>.</a:t>
                </a:r>
              </a:p>
              <a:p>
                <a:r>
                  <a:rPr lang="en-US" sz="2400" dirty="0"/>
                  <a:t>Gradient Descent Method: At each </a:t>
                </a:r>
                <a:r>
                  <a:rPr lang="en-US" sz="2400" dirty="0" err="1"/>
                  <a:t>i-th</a:t>
                </a:r>
                <a:r>
                  <a:rPr lang="en-US" sz="2400" dirty="0"/>
                  <a:t> iteration of this method the current control is updated as follows:</a:t>
                </a:r>
              </a:p>
              <a:p>
                <a:pPr marL="0" indent="0">
                  <a:buNone/>
                </a:pPr>
                <a:endParaRPr lang="en-US" dirty="0"/>
              </a:p>
              <a:p>
                <a:pPr lvl="1"/>
                <a:r>
                  <a:rPr lang="en-US" dirty="0"/>
                  <a:t>Where:</a:t>
                </a:r>
              </a:p>
              <a:p>
                <a:pPr lvl="2"/>
                <a14:m>
                  <m:oMath xmlns:m="http://schemas.openxmlformats.org/officeDocument/2006/math">
                    <m:r>
                      <m:rPr>
                        <m:sty m:val="p"/>
                      </m:rPr>
                      <a:rPr lang="en-US"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𝐽</m:t>
                        </m:r>
                      </m:e>
                      <m:sub>
                        <m:r>
                          <a:rPr lang="en-US" b="0" i="1" smtClean="0">
                            <a:latin typeface="Cambria Math" panose="02040503050406030204" pitchFamily="18" charset="0"/>
                            <a:ea typeface="Cambria Math" panose="02040503050406030204" pitchFamily="18" charset="0"/>
                          </a:rPr>
                          <m:t>𝑘</m:t>
                        </m:r>
                      </m:sub>
                    </m:sSub>
                    <m:r>
                      <a:rPr lang="en-US" b="0" i="1" smtClean="0">
                        <a:latin typeface="Cambria Math" panose="02040503050406030204" pitchFamily="18" charset="0"/>
                        <a:ea typeface="Cambria Math" panose="02040503050406030204" pitchFamily="18" charset="0"/>
                      </a:rPr>
                      <m:t> </m:t>
                    </m:r>
                  </m:oMath>
                </a14:m>
                <a:r>
                  <a:rPr lang="en-US" dirty="0"/>
                  <a:t>- is the gradient of the objective function</a:t>
                </a:r>
              </a:p>
              <a:p>
                <a:pPr lvl="2"/>
                <a14:m>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 </m:t>
                    </m:r>
                  </m:oMath>
                </a14:m>
                <a:r>
                  <a:rPr lang="en-US" dirty="0"/>
                  <a:t>– suitable step size (positive value)</a:t>
                </a:r>
              </a:p>
              <a:p>
                <a:r>
                  <a:rPr lang="en-US" sz="2400" dirty="0"/>
                  <a:t>The iterations terminate when a suitable stopping condition is reached.</a:t>
                </a:r>
              </a:p>
              <a:p>
                <a:pPr marL="0" indent="0">
                  <a:buNone/>
                </a:pPr>
                <a:r>
                  <a:rPr lang="en-US" sz="2400" dirty="0"/>
                  <a:t>    One common stopping condition are based on the norm of the </a:t>
                </a:r>
                <a14:m>
                  <m:oMath xmlns:m="http://schemas.openxmlformats.org/officeDocument/2006/math">
                    <m:r>
                      <m:rPr>
                        <m:sty m:val="p"/>
                      </m:rPr>
                      <a:rPr lang="en-US" sz="240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𝐽</m:t>
                        </m:r>
                      </m:e>
                      <m:sub>
                        <m:r>
                          <a:rPr lang="en-US" sz="2400" b="0" i="1" smtClean="0">
                            <a:latin typeface="Cambria Math" panose="02040503050406030204" pitchFamily="18" charset="0"/>
                            <a:ea typeface="Cambria Math" panose="02040503050406030204" pitchFamily="18" charset="0"/>
                          </a:rPr>
                          <m:t>𝑘</m:t>
                        </m:r>
                      </m:sub>
                    </m:sSub>
                  </m:oMath>
                </a14:m>
                <a:r>
                  <a:rPr lang="en-US" sz="2400" dirty="0"/>
                  <a:t> </a:t>
                </a:r>
              </a:p>
              <a:p>
                <a:pPr marL="0" indent="0">
                  <a:buNone/>
                </a:pPr>
                <a:r>
                  <a:rPr lang="en-US" sz="2400" dirty="0"/>
                  <a:t>    (the gradient become zero at minimum).</a:t>
                </a:r>
                <a:endParaRPr lang="en-IL" sz="2400" dirty="0"/>
              </a:p>
            </p:txBody>
          </p:sp>
        </mc:Choice>
        <mc:Fallback xmlns="">
          <p:sp>
            <p:nvSpPr>
              <p:cNvPr id="3" name="Content Placeholder 2">
                <a:extLst>
                  <a:ext uri="{FF2B5EF4-FFF2-40B4-BE49-F238E27FC236}">
                    <a16:creationId xmlns:a16="http://schemas.microsoft.com/office/drawing/2014/main" id="{85A57806-3A36-7652-7971-8A5054F0B87B}"/>
                  </a:ext>
                </a:extLst>
              </p:cNvPr>
              <p:cNvSpPr>
                <a:spLocks noGrp="1" noRot="1" noChangeAspect="1" noMove="1" noResize="1" noEditPoints="1" noAdjustHandles="1" noChangeArrowheads="1" noChangeShapeType="1" noTextEdit="1"/>
              </p:cNvSpPr>
              <p:nvPr>
                <p:ph idx="1"/>
              </p:nvPr>
            </p:nvSpPr>
            <p:spPr>
              <a:xfrm>
                <a:off x="728472" y="2187574"/>
                <a:ext cx="10515600" cy="4351338"/>
              </a:xfrm>
              <a:blipFill>
                <a:blip r:embed="rId2"/>
                <a:stretch>
                  <a:fillRect l="-696" t="-2381" r="-1101"/>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6A439DBC-7B02-EF36-FC1A-6B89927425C7}"/>
              </a:ext>
            </a:extLst>
          </p:cNvPr>
          <p:cNvSpPr>
            <a:spLocks noGrp="1"/>
          </p:cNvSpPr>
          <p:nvPr>
            <p:ph type="sldNum" sz="quarter" idx="12"/>
          </p:nvPr>
        </p:nvSpPr>
        <p:spPr/>
        <p:txBody>
          <a:bodyPr/>
          <a:lstStyle/>
          <a:p>
            <a:fld id="{16DBD0CC-423F-4B58-AFF5-83B6DD233671}" type="slidenum">
              <a:rPr lang="en-IL" smtClean="0"/>
              <a:t>16</a:t>
            </a:fld>
            <a:endParaRPr lang="en-IL"/>
          </a:p>
        </p:txBody>
      </p:sp>
      <p:sp>
        <p:nvSpPr>
          <p:cNvPr id="7" name="TextBox 6">
            <a:extLst>
              <a:ext uri="{FF2B5EF4-FFF2-40B4-BE49-F238E27FC236}">
                <a16:creationId xmlns:a16="http://schemas.microsoft.com/office/drawing/2014/main" id="{79F5F16B-1639-DF88-7C4D-13F1363EC12B}"/>
              </a:ext>
            </a:extLst>
          </p:cNvPr>
          <p:cNvSpPr txBox="1"/>
          <p:nvPr/>
        </p:nvSpPr>
        <p:spPr>
          <a:xfrm>
            <a:off x="1078992" y="701937"/>
            <a:ext cx="8202168" cy="769441"/>
          </a:xfrm>
          <a:prstGeom prst="rect">
            <a:avLst/>
          </a:prstGeom>
          <a:noFill/>
        </p:spPr>
        <p:txBody>
          <a:bodyPr wrap="square" rtlCol="0">
            <a:spAutoFit/>
          </a:bodyPr>
          <a:lstStyle/>
          <a:p>
            <a:pPr algn="ctr"/>
            <a:r>
              <a:rPr lang="en-US" sz="4400" b="1" u="sng" dirty="0"/>
              <a:t>Planning in the GBS</a:t>
            </a:r>
            <a:endParaRPr lang="en-IL" sz="4400" dirty="0"/>
          </a:p>
        </p:txBody>
      </p:sp>
      <p:pic>
        <p:nvPicPr>
          <p:cNvPr id="9" name="Picture 8">
            <a:extLst>
              <a:ext uri="{FF2B5EF4-FFF2-40B4-BE49-F238E27FC236}">
                <a16:creationId xmlns:a16="http://schemas.microsoft.com/office/drawing/2014/main" id="{14F787A0-F459-1423-BEC2-587F38CD9C8F}"/>
              </a:ext>
            </a:extLst>
          </p:cNvPr>
          <p:cNvPicPr>
            <a:picLocks noChangeAspect="1"/>
          </p:cNvPicPr>
          <p:nvPr/>
        </p:nvPicPr>
        <p:blipFill>
          <a:blip r:embed="rId3"/>
          <a:stretch>
            <a:fillRect/>
          </a:stretch>
        </p:blipFill>
        <p:spPr>
          <a:xfrm>
            <a:off x="4469281" y="3505873"/>
            <a:ext cx="4296375" cy="857370"/>
          </a:xfrm>
          <a:prstGeom prst="rect">
            <a:avLst/>
          </a:prstGeom>
        </p:spPr>
      </p:pic>
    </p:spTree>
    <p:extLst>
      <p:ext uri="{BB962C8B-B14F-4D97-AF65-F5344CB8AC3E}">
        <p14:creationId xmlns:p14="http://schemas.microsoft.com/office/powerpoint/2010/main" val="1003823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81C8-F7FA-4C6E-AD32-1213EFE99580}"/>
              </a:ext>
            </a:extLst>
          </p:cNvPr>
          <p:cNvSpPr>
            <a:spLocks noGrp="1"/>
          </p:cNvSpPr>
          <p:nvPr>
            <p:ph type="title"/>
          </p:nvPr>
        </p:nvSpPr>
        <p:spPr>
          <a:xfrm>
            <a:off x="2240280" y="1471378"/>
            <a:ext cx="6103922" cy="933494"/>
          </a:xfrm>
        </p:spPr>
        <p:txBody>
          <a:bodyPr>
            <a:normAutofit/>
          </a:bodyPr>
          <a:lstStyle/>
          <a:p>
            <a:pPr algn="ctr"/>
            <a:r>
              <a:rPr lang="en-US" sz="2800" u="sng" dirty="0"/>
              <a:t>Outer Layer: Inference over the control</a:t>
            </a:r>
            <a:br>
              <a:rPr lang="en-IL" sz="2800" u="sng" dirty="0"/>
            </a:br>
            <a:endParaRPr lang="en-IL"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5A57806-3A36-7652-7971-8A5054F0B87B}"/>
                  </a:ext>
                </a:extLst>
              </p:cNvPr>
              <p:cNvSpPr>
                <a:spLocks noGrp="1"/>
              </p:cNvSpPr>
              <p:nvPr>
                <p:ph idx="1"/>
              </p:nvPr>
            </p:nvSpPr>
            <p:spPr>
              <a:xfrm>
                <a:off x="755904" y="2187574"/>
                <a:ext cx="10515600" cy="4351338"/>
              </a:xfrm>
            </p:spPr>
            <p:txBody>
              <a:bodyPr/>
              <a:lstStyle/>
              <a:p>
                <a:r>
                  <a:rPr lang="en-US" dirty="0"/>
                  <a:t>upon convergence the gradient method provides the optimal control policy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a14:m>
                <a:r>
                  <a:rPr lang="en-US" dirty="0"/>
                  <a:t> for </a:t>
                </a:r>
                <a14:m>
                  <m:oMath xmlns:m="http://schemas.openxmlformats.org/officeDocument/2006/math">
                    <m:r>
                      <a:rPr lang="en-US" b="0" i="1" smtClean="0">
                        <a:latin typeface="Cambria Math" panose="02040503050406030204" pitchFamily="18" charset="0"/>
                      </a:rPr>
                      <m:t>𝐿</m:t>
                    </m:r>
                  </m:oMath>
                </a14:m>
                <a:r>
                  <a:rPr lang="en-US" dirty="0"/>
                  <a:t> look-ahead steps.</a:t>
                </a:r>
              </a:p>
              <a:p>
                <a:r>
                  <a:rPr lang="en-US" dirty="0"/>
                  <a:t> </a:t>
                </a:r>
                <a:r>
                  <a:rPr lang="en-US" dirty="0">
                    <a:highlight>
                      <a:srgbClr val="FFFF00"/>
                    </a:highlight>
                  </a:rPr>
                  <a:t>according to the standard model predictive control framework at each time the agent solve the optimization problem and only applies the first command </a:t>
                </a:r>
                <a14:m>
                  <m:oMath xmlns:m="http://schemas.openxmlformats.org/officeDocument/2006/math">
                    <m:sSubSup>
                      <m:sSubSupPr>
                        <m:ctrlPr>
                          <a:rPr lang="en-US" i="1" smtClean="0">
                            <a:highlight>
                              <a:srgbClr val="FFFF00"/>
                            </a:highlight>
                            <a:latin typeface="Cambria Math" panose="02040503050406030204" pitchFamily="18" charset="0"/>
                          </a:rPr>
                        </m:ctrlPr>
                      </m:sSubSupPr>
                      <m:e>
                        <m:r>
                          <a:rPr lang="en-US" b="0" i="1" smtClean="0">
                            <a:highlight>
                              <a:srgbClr val="FFFF00"/>
                            </a:highlight>
                            <a:latin typeface="Cambria Math" panose="02040503050406030204" pitchFamily="18" charset="0"/>
                          </a:rPr>
                          <m:t>𝑢</m:t>
                        </m:r>
                      </m:e>
                      <m:sub>
                        <m:r>
                          <a:rPr lang="en-US" b="0" i="1" smtClean="0">
                            <a:highlight>
                              <a:srgbClr val="FFFF00"/>
                            </a:highlight>
                            <a:latin typeface="Cambria Math" panose="02040503050406030204" pitchFamily="18" charset="0"/>
                          </a:rPr>
                          <m:t>𝑘</m:t>
                        </m:r>
                      </m:sub>
                      <m:sup>
                        <m:r>
                          <a:rPr lang="en-US" b="0" i="1" smtClean="0">
                            <a:highlight>
                              <a:srgbClr val="FFFF00"/>
                            </a:highlight>
                            <a:latin typeface="Cambria Math" panose="02040503050406030204" pitchFamily="18" charset="0"/>
                          </a:rPr>
                          <m:t>⋆</m:t>
                        </m:r>
                      </m:sup>
                    </m:sSubSup>
                  </m:oMath>
                </a14:m>
                <a:r>
                  <a:rPr lang="en-US" dirty="0">
                    <a:highlight>
                      <a:srgbClr val="FFFF00"/>
                    </a:highlight>
                  </a:rPr>
                  <a:t> extracted from the computed policy </a:t>
                </a:r>
                <a14:m>
                  <m:oMath xmlns:m="http://schemas.openxmlformats.org/officeDocument/2006/math">
                    <m:sSubSup>
                      <m:sSubSupPr>
                        <m:ctrlPr>
                          <a:rPr lang="en-US" i="1">
                            <a:highlight>
                              <a:srgbClr val="FFFF00"/>
                            </a:highlight>
                            <a:latin typeface="Cambria Math" panose="02040503050406030204" pitchFamily="18" charset="0"/>
                          </a:rPr>
                        </m:ctrlPr>
                      </m:sSubSupPr>
                      <m:e>
                        <m:r>
                          <a:rPr lang="en-US" i="1">
                            <a:highlight>
                              <a:srgbClr val="FFFF00"/>
                            </a:highlight>
                            <a:latin typeface="Cambria Math" panose="02040503050406030204" pitchFamily="18" charset="0"/>
                          </a:rPr>
                          <m:t>𝑢</m:t>
                        </m:r>
                      </m:e>
                      <m:sub>
                        <m:r>
                          <a:rPr lang="en-US" i="1">
                            <a:highlight>
                              <a:srgbClr val="FFFF00"/>
                            </a:highlight>
                            <a:latin typeface="Cambria Math" panose="02040503050406030204" pitchFamily="18" charset="0"/>
                          </a:rPr>
                          <m:t>𝑘</m:t>
                        </m:r>
                        <m:r>
                          <a:rPr lang="en-US" i="1">
                            <a:highlight>
                              <a:srgbClr val="FFFF00"/>
                            </a:highlight>
                            <a:latin typeface="Cambria Math" panose="02040503050406030204" pitchFamily="18" charset="0"/>
                          </a:rPr>
                          <m:t>:</m:t>
                        </m:r>
                        <m:r>
                          <a:rPr lang="en-US" i="1">
                            <a:highlight>
                              <a:srgbClr val="FFFF00"/>
                            </a:highlight>
                            <a:latin typeface="Cambria Math" panose="02040503050406030204" pitchFamily="18" charset="0"/>
                          </a:rPr>
                          <m:t>𝑘</m:t>
                        </m:r>
                        <m:r>
                          <a:rPr lang="en-US" i="1">
                            <a:highlight>
                              <a:srgbClr val="FFFF00"/>
                            </a:highlight>
                            <a:latin typeface="Cambria Math" panose="02040503050406030204" pitchFamily="18" charset="0"/>
                          </a:rPr>
                          <m:t>+</m:t>
                        </m:r>
                        <m:r>
                          <a:rPr lang="en-US" i="1">
                            <a:highlight>
                              <a:srgbClr val="FFFF00"/>
                            </a:highlight>
                            <a:latin typeface="Cambria Math" panose="02040503050406030204" pitchFamily="18" charset="0"/>
                          </a:rPr>
                          <m:t>𝐿</m:t>
                        </m:r>
                        <m:r>
                          <a:rPr lang="en-US" i="1">
                            <a:highlight>
                              <a:srgbClr val="FFFF00"/>
                            </a:highlight>
                            <a:latin typeface="Cambria Math" panose="02040503050406030204" pitchFamily="18" charset="0"/>
                          </a:rPr>
                          <m:t>−1</m:t>
                        </m:r>
                      </m:sub>
                      <m:sup>
                        <m:r>
                          <a:rPr lang="en-US" i="1">
                            <a:highlight>
                              <a:srgbClr val="FFFF00"/>
                            </a:highlight>
                            <a:latin typeface="Cambria Math" panose="02040503050406030204" pitchFamily="18" charset="0"/>
                          </a:rPr>
                          <m:t>⋆</m:t>
                        </m:r>
                      </m:sup>
                    </m:sSubSup>
                  </m:oMath>
                </a14:m>
                <a:endParaRPr lang="en-IL" dirty="0">
                  <a:highlight>
                    <a:srgbClr val="FFFF00"/>
                  </a:highlight>
                </a:endParaRPr>
              </a:p>
            </p:txBody>
          </p:sp>
        </mc:Choice>
        <mc:Fallback xmlns="">
          <p:sp>
            <p:nvSpPr>
              <p:cNvPr id="3" name="Content Placeholder 2">
                <a:extLst>
                  <a:ext uri="{FF2B5EF4-FFF2-40B4-BE49-F238E27FC236}">
                    <a16:creationId xmlns:a16="http://schemas.microsoft.com/office/drawing/2014/main" id="{85A57806-3A36-7652-7971-8A5054F0B87B}"/>
                  </a:ext>
                </a:extLst>
              </p:cNvPr>
              <p:cNvSpPr>
                <a:spLocks noGrp="1" noRot="1" noChangeAspect="1" noMove="1" noResize="1" noEditPoints="1" noAdjustHandles="1" noChangeArrowheads="1" noChangeShapeType="1" noTextEdit="1"/>
              </p:cNvSpPr>
              <p:nvPr>
                <p:ph idx="1"/>
              </p:nvPr>
            </p:nvSpPr>
            <p:spPr>
              <a:xfrm>
                <a:off x="755904" y="2187574"/>
                <a:ext cx="10515600" cy="4351338"/>
              </a:xfrm>
              <a:blipFill>
                <a:blip r:embed="rId2"/>
                <a:stretch>
                  <a:fillRect l="-1043" t="-2381"/>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6A439DBC-7B02-EF36-FC1A-6B89927425C7}"/>
              </a:ext>
            </a:extLst>
          </p:cNvPr>
          <p:cNvSpPr>
            <a:spLocks noGrp="1"/>
          </p:cNvSpPr>
          <p:nvPr>
            <p:ph type="sldNum" sz="quarter" idx="12"/>
          </p:nvPr>
        </p:nvSpPr>
        <p:spPr/>
        <p:txBody>
          <a:bodyPr/>
          <a:lstStyle/>
          <a:p>
            <a:fld id="{16DBD0CC-423F-4B58-AFF5-83B6DD233671}" type="slidenum">
              <a:rPr lang="en-IL" smtClean="0"/>
              <a:t>17</a:t>
            </a:fld>
            <a:endParaRPr lang="en-IL"/>
          </a:p>
        </p:txBody>
      </p:sp>
      <p:sp>
        <p:nvSpPr>
          <p:cNvPr id="7" name="TextBox 6">
            <a:extLst>
              <a:ext uri="{FF2B5EF4-FFF2-40B4-BE49-F238E27FC236}">
                <a16:creationId xmlns:a16="http://schemas.microsoft.com/office/drawing/2014/main" id="{79F5F16B-1639-DF88-7C4D-13F1363EC12B}"/>
              </a:ext>
            </a:extLst>
          </p:cNvPr>
          <p:cNvSpPr txBox="1"/>
          <p:nvPr/>
        </p:nvSpPr>
        <p:spPr>
          <a:xfrm>
            <a:off x="1078992" y="701937"/>
            <a:ext cx="8202168" cy="769441"/>
          </a:xfrm>
          <a:prstGeom prst="rect">
            <a:avLst/>
          </a:prstGeom>
          <a:noFill/>
        </p:spPr>
        <p:txBody>
          <a:bodyPr wrap="square" rtlCol="0">
            <a:spAutoFit/>
          </a:bodyPr>
          <a:lstStyle/>
          <a:p>
            <a:pPr algn="ctr"/>
            <a:r>
              <a:rPr lang="en-US" sz="4400" b="1" u="sng" dirty="0"/>
              <a:t>Planning in the GBS</a:t>
            </a:r>
            <a:endParaRPr lang="en-IL" sz="4400" dirty="0"/>
          </a:p>
        </p:txBody>
      </p:sp>
    </p:spTree>
    <p:extLst>
      <p:ext uri="{BB962C8B-B14F-4D97-AF65-F5344CB8AC3E}">
        <p14:creationId xmlns:p14="http://schemas.microsoft.com/office/powerpoint/2010/main" val="1269382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81C8-F7FA-4C6E-AD32-1213EFE99580}"/>
              </a:ext>
            </a:extLst>
          </p:cNvPr>
          <p:cNvSpPr>
            <a:spLocks noGrp="1"/>
          </p:cNvSpPr>
          <p:nvPr>
            <p:ph type="title"/>
          </p:nvPr>
        </p:nvSpPr>
        <p:spPr>
          <a:xfrm>
            <a:off x="2903220" y="994757"/>
            <a:ext cx="6103922" cy="933494"/>
          </a:xfrm>
        </p:spPr>
        <p:txBody>
          <a:bodyPr>
            <a:normAutofit/>
          </a:bodyPr>
          <a:lstStyle/>
          <a:p>
            <a:pPr algn="ctr"/>
            <a:r>
              <a:rPr lang="en-US" sz="2800" u="sng" dirty="0"/>
              <a:t>Inner Layer: Inference in GBS</a:t>
            </a:r>
            <a:br>
              <a:rPr lang="en-IL" sz="2800" u="sng" dirty="0"/>
            </a:br>
            <a:endParaRPr lang="en-IL" sz="2800" dirty="0"/>
          </a:p>
        </p:txBody>
      </p:sp>
      <p:sp>
        <p:nvSpPr>
          <p:cNvPr id="4" name="Slide Number Placeholder 3">
            <a:extLst>
              <a:ext uri="{FF2B5EF4-FFF2-40B4-BE49-F238E27FC236}">
                <a16:creationId xmlns:a16="http://schemas.microsoft.com/office/drawing/2014/main" id="{6A439DBC-7B02-EF36-FC1A-6B89927425C7}"/>
              </a:ext>
            </a:extLst>
          </p:cNvPr>
          <p:cNvSpPr>
            <a:spLocks noGrp="1"/>
          </p:cNvSpPr>
          <p:nvPr>
            <p:ph type="sldNum" sz="quarter" idx="12"/>
          </p:nvPr>
        </p:nvSpPr>
        <p:spPr/>
        <p:txBody>
          <a:bodyPr/>
          <a:lstStyle/>
          <a:p>
            <a:fld id="{16DBD0CC-423F-4B58-AFF5-83B6DD233671}" type="slidenum">
              <a:rPr lang="en-IL" smtClean="0"/>
              <a:t>18</a:t>
            </a:fld>
            <a:endParaRPr lang="en-IL"/>
          </a:p>
        </p:txBody>
      </p:sp>
      <p:sp>
        <p:nvSpPr>
          <p:cNvPr id="7" name="TextBox 6">
            <a:extLst>
              <a:ext uri="{FF2B5EF4-FFF2-40B4-BE49-F238E27FC236}">
                <a16:creationId xmlns:a16="http://schemas.microsoft.com/office/drawing/2014/main" id="{79F5F16B-1639-DF88-7C4D-13F1363EC12B}"/>
              </a:ext>
            </a:extLst>
          </p:cNvPr>
          <p:cNvSpPr txBox="1"/>
          <p:nvPr/>
        </p:nvSpPr>
        <p:spPr>
          <a:xfrm>
            <a:off x="1661160" y="250856"/>
            <a:ext cx="8202168" cy="769441"/>
          </a:xfrm>
          <a:prstGeom prst="rect">
            <a:avLst/>
          </a:prstGeom>
          <a:noFill/>
        </p:spPr>
        <p:txBody>
          <a:bodyPr wrap="square" rtlCol="0">
            <a:spAutoFit/>
          </a:bodyPr>
          <a:lstStyle/>
          <a:p>
            <a:pPr algn="ctr"/>
            <a:r>
              <a:rPr lang="en-US" sz="4400" b="1" u="sng" dirty="0"/>
              <a:t>Planning in the GBS</a:t>
            </a:r>
            <a:endParaRPr lang="en-IL" sz="4400" dirty="0"/>
          </a:p>
        </p:txBody>
      </p:sp>
      <p:grpSp>
        <p:nvGrpSpPr>
          <p:cNvPr id="6" name="Group 5">
            <a:extLst>
              <a:ext uri="{FF2B5EF4-FFF2-40B4-BE49-F238E27FC236}">
                <a16:creationId xmlns:a16="http://schemas.microsoft.com/office/drawing/2014/main" id="{F8CF4E5F-B5B7-1E59-2FCB-EC8D29BCEABC}"/>
              </a:ext>
            </a:extLst>
          </p:cNvPr>
          <p:cNvGrpSpPr/>
          <p:nvPr/>
        </p:nvGrpSpPr>
        <p:grpSpPr>
          <a:xfrm>
            <a:off x="2323832" y="1606354"/>
            <a:ext cx="7262698" cy="5071893"/>
            <a:chOff x="1527401" y="125413"/>
            <a:chExt cx="9420225" cy="6578598"/>
          </a:xfrm>
        </p:grpSpPr>
        <p:pic>
          <p:nvPicPr>
            <p:cNvPr id="8" name="Picture 7">
              <a:extLst>
                <a:ext uri="{FF2B5EF4-FFF2-40B4-BE49-F238E27FC236}">
                  <a16:creationId xmlns:a16="http://schemas.microsoft.com/office/drawing/2014/main" id="{31870A9B-1119-CA09-86EF-84430BEF03FC}"/>
                </a:ext>
              </a:extLst>
            </p:cNvPr>
            <p:cNvPicPr>
              <a:picLocks noChangeAspect="1"/>
            </p:cNvPicPr>
            <p:nvPr/>
          </p:nvPicPr>
          <p:blipFill>
            <a:blip r:embed="rId3"/>
            <a:stretch>
              <a:fillRect/>
            </a:stretch>
          </p:blipFill>
          <p:spPr>
            <a:xfrm>
              <a:off x="3689575" y="4929187"/>
              <a:ext cx="4467225" cy="838200"/>
            </a:xfrm>
            <a:prstGeom prst="rect">
              <a:avLst/>
            </a:prstGeom>
          </p:spPr>
        </p:pic>
        <p:pic>
          <p:nvPicPr>
            <p:cNvPr id="9" name="Picture 8">
              <a:extLst>
                <a:ext uri="{FF2B5EF4-FFF2-40B4-BE49-F238E27FC236}">
                  <a16:creationId xmlns:a16="http://schemas.microsoft.com/office/drawing/2014/main" id="{429EE92C-1991-46D1-CD14-0271A17BC886}"/>
                </a:ext>
              </a:extLst>
            </p:cNvPr>
            <p:cNvPicPr>
              <a:picLocks noChangeAspect="1"/>
            </p:cNvPicPr>
            <p:nvPr/>
          </p:nvPicPr>
          <p:blipFill>
            <a:blip r:embed="rId4"/>
            <a:stretch>
              <a:fillRect/>
            </a:stretch>
          </p:blipFill>
          <p:spPr>
            <a:xfrm>
              <a:off x="3775300" y="5951536"/>
              <a:ext cx="4381500" cy="752475"/>
            </a:xfrm>
            <a:prstGeom prst="rect">
              <a:avLst/>
            </a:prstGeom>
          </p:spPr>
        </p:pic>
        <p:pic>
          <p:nvPicPr>
            <p:cNvPr id="11" name="Picture 10">
              <a:extLst>
                <a:ext uri="{FF2B5EF4-FFF2-40B4-BE49-F238E27FC236}">
                  <a16:creationId xmlns:a16="http://schemas.microsoft.com/office/drawing/2014/main" id="{71CA017B-37B8-07DD-68C2-11F05117B5FA}"/>
                </a:ext>
              </a:extLst>
            </p:cNvPr>
            <p:cNvPicPr>
              <a:picLocks noChangeAspect="1"/>
            </p:cNvPicPr>
            <p:nvPr/>
          </p:nvPicPr>
          <p:blipFill>
            <a:blip r:embed="rId5"/>
            <a:stretch>
              <a:fillRect/>
            </a:stretch>
          </p:blipFill>
          <p:spPr>
            <a:xfrm>
              <a:off x="1527401" y="125413"/>
              <a:ext cx="9420225" cy="4619625"/>
            </a:xfrm>
            <a:prstGeom prst="rect">
              <a:avLst/>
            </a:prstGeom>
          </p:spPr>
        </p:pic>
      </p:grpSp>
      <p:sp>
        <p:nvSpPr>
          <p:cNvPr id="5" name="Rectangle 4">
            <a:extLst>
              <a:ext uri="{FF2B5EF4-FFF2-40B4-BE49-F238E27FC236}">
                <a16:creationId xmlns:a16="http://schemas.microsoft.com/office/drawing/2014/main" id="{CB2205EA-BF79-186C-912E-E4A4E0534648}"/>
              </a:ext>
            </a:extLst>
          </p:cNvPr>
          <p:cNvSpPr/>
          <p:nvPr/>
        </p:nvSpPr>
        <p:spPr>
          <a:xfrm>
            <a:off x="3509818" y="1928251"/>
            <a:ext cx="4821382" cy="26252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8472159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81C8-F7FA-4C6E-AD32-1213EFE99580}"/>
              </a:ext>
            </a:extLst>
          </p:cNvPr>
          <p:cNvSpPr>
            <a:spLocks noGrp="1"/>
          </p:cNvSpPr>
          <p:nvPr>
            <p:ph type="title"/>
          </p:nvPr>
        </p:nvSpPr>
        <p:spPr>
          <a:xfrm>
            <a:off x="2903220" y="994757"/>
            <a:ext cx="6103922" cy="933494"/>
          </a:xfrm>
        </p:spPr>
        <p:txBody>
          <a:bodyPr>
            <a:normAutofit/>
          </a:bodyPr>
          <a:lstStyle/>
          <a:p>
            <a:pPr algn="ctr"/>
            <a:r>
              <a:rPr lang="en-US" sz="2800" u="sng" dirty="0"/>
              <a:t>Inner Layer: Inference in GBS</a:t>
            </a:r>
            <a:br>
              <a:rPr lang="en-IL" sz="2800" u="sng" dirty="0"/>
            </a:br>
            <a:endParaRPr lang="en-IL" sz="2800" dirty="0"/>
          </a:p>
        </p:txBody>
      </p:sp>
      <p:sp>
        <p:nvSpPr>
          <p:cNvPr id="4" name="Slide Number Placeholder 3">
            <a:extLst>
              <a:ext uri="{FF2B5EF4-FFF2-40B4-BE49-F238E27FC236}">
                <a16:creationId xmlns:a16="http://schemas.microsoft.com/office/drawing/2014/main" id="{6A439DBC-7B02-EF36-FC1A-6B89927425C7}"/>
              </a:ext>
            </a:extLst>
          </p:cNvPr>
          <p:cNvSpPr>
            <a:spLocks noGrp="1"/>
          </p:cNvSpPr>
          <p:nvPr>
            <p:ph type="sldNum" sz="quarter" idx="12"/>
          </p:nvPr>
        </p:nvSpPr>
        <p:spPr/>
        <p:txBody>
          <a:bodyPr/>
          <a:lstStyle/>
          <a:p>
            <a:fld id="{16DBD0CC-423F-4B58-AFF5-83B6DD233671}" type="slidenum">
              <a:rPr lang="en-IL" smtClean="0"/>
              <a:t>19</a:t>
            </a:fld>
            <a:endParaRPr lang="en-IL"/>
          </a:p>
        </p:txBody>
      </p:sp>
      <p:sp>
        <p:nvSpPr>
          <p:cNvPr id="7" name="TextBox 6">
            <a:extLst>
              <a:ext uri="{FF2B5EF4-FFF2-40B4-BE49-F238E27FC236}">
                <a16:creationId xmlns:a16="http://schemas.microsoft.com/office/drawing/2014/main" id="{79F5F16B-1639-DF88-7C4D-13F1363EC12B}"/>
              </a:ext>
            </a:extLst>
          </p:cNvPr>
          <p:cNvSpPr txBox="1"/>
          <p:nvPr/>
        </p:nvSpPr>
        <p:spPr>
          <a:xfrm>
            <a:off x="1661160" y="250856"/>
            <a:ext cx="8202168" cy="769441"/>
          </a:xfrm>
          <a:prstGeom prst="rect">
            <a:avLst/>
          </a:prstGeom>
          <a:noFill/>
        </p:spPr>
        <p:txBody>
          <a:bodyPr wrap="square" rtlCol="0">
            <a:spAutoFit/>
          </a:bodyPr>
          <a:lstStyle/>
          <a:p>
            <a:pPr algn="ctr"/>
            <a:r>
              <a:rPr lang="en-US" sz="4400" b="1" u="sng" dirty="0"/>
              <a:t>Planning in the GBS</a:t>
            </a:r>
            <a:endParaRPr lang="en-IL" sz="4400" dirty="0"/>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0E1F2F9D-ED73-A2A2-82E6-243C870B6E3A}"/>
                  </a:ext>
                </a:extLst>
              </p:cNvPr>
              <p:cNvSpPr txBox="1"/>
              <p:nvPr/>
            </p:nvSpPr>
            <p:spPr>
              <a:xfrm>
                <a:off x="685800" y="2119431"/>
                <a:ext cx="11192256" cy="4014945"/>
              </a:xfrm>
              <a:prstGeom prst="rect">
                <a:avLst/>
              </a:prstGeom>
              <a:noFill/>
            </p:spPr>
            <p:txBody>
              <a:bodyPr wrap="square" rtlCol="0">
                <a:spAutoFit/>
              </a:bodyPr>
              <a:lstStyle/>
              <a:p>
                <a:pPr marL="285750" indent="-285750">
                  <a:buFont typeface="Arial" panose="020B0604020202020204" pitchFamily="34" charset="0"/>
                  <a:buChar char="•"/>
                </a:pPr>
                <a:r>
                  <a:rPr lang="en-US" dirty="0"/>
                  <a:t>The inner layer involve the computation of the Gaussian approximation of:</a:t>
                </a:r>
              </a:p>
              <a:p>
                <a:pPr marL="285750" indent="-285750">
                  <a:buFont typeface="Arial" panose="020B0604020202020204" pitchFamily="34" charset="0"/>
                  <a:buChar char="•"/>
                </a:pPr>
                <a:endParaRPr lang="en-US" dirty="0"/>
              </a:p>
              <a:p>
                <a:endParaRPr lang="en-US" dirty="0"/>
              </a:p>
              <a:p>
                <a:endParaRPr lang="en-US" dirty="0"/>
              </a:p>
              <a:p>
                <a:pPr marL="285750" indent="-285750">
                  <a:buFont typeface="Arial" panose="020B0604020202020204" pitchFamily="34" charset="0"/>
                  <a:buChar char="•"/>
                </a:pPr>
                <a:r>
                  <a:rPr lang="en-US" dirty="0"/>
                  <a:t>Whose mean value coincides with the MAP estimate of:</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Number of complications arising when trying to solve the </a:t>
                </a:r>
                <a14:m>
                  <m:oMath xmlns:m="http://schemas.openxmlformats.org/officeDocument/2006/math">
                    <m:r>
                      <a:rPr lang="en-US" b="0" i="1" smtClean="0">
                        <a:latin typeface="Cambria Math" panose="02040503050406030204" pitchFamily="18" charset="0"/>
                      </a:rPr>
                      <m:t>𝑎𝑟𝑔𝑚𝑖𝑛</m:t>
                    </m:r>
                  </m:oMath>
                </a14:m>
                <a:r>
                  <a:rPr lang="en-US" dirty="0"/>
                  <a:t> problem:</a:t>
                </a:r>
              </a:p>
              <a:p>
                <a:pPr marL="800100" lvl="1" indent="-342900">
                  <a:buAutoNum type="arabicPeriod"/>
                </a:pPr>
                <a:r>
                  <a:rPr lang="en-US" dirty="0"/>
                  <a:t>Unknown if observation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𝑗</m:t>
                        </m:r>
                      </m:sub>
                    </m:sSub>
                  </m:oMath>
                </a14:m>
                <a:r>
                  <a:rPr lang="en-US" dirty="0"/>
                  <a:t> will be obtained</a:t>
                </a:r>
              </a:p>
              <a:p>
                <a:pPr marL="800100" lvl="1" indent="-342900">
                  <a:buAutoNum type="arabicPeriod"/>
                </a:pPr>
                <a:r>
                  <a:rPr lang="en-US" dirty="0"/>
                  <a:t>Even if we have an observation we cannot know a-priori what the future measurement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oMath>
                </a14:m>
                <a:r>
                  <a:rPr lang="en-US" dirty="0"/>
                  <a:t> will be</a:t>
                </a:r>
              </a:p>
              <a:p>
                <a:pPr marL="800100" lvl="1" indent="-342900">
                  <a:buAutoNum type="arabicPeriod"/>
                </a:pPr>
                <a:endParaRPr lang="en-US" dirty="0"/>
              </a:p>
              <a:p>
                <a:pPr lvl="1"/>
                <a:endParaRPr lang="en-US" dirty="0"/>
              </a:p>
            </p:txBody>
          </p:sp>
        </mc:Choice>
        <mc:Fallback>
          <p:sp>
            <p:nvSpPr>
              <p:cNvPr id="3" name="TextBox 2">
                <a:extLst>
                  <a:ext uri="{FF2B5EF4-FFF2-40B4-BE49-F238E27FC236}">
                    <a16:creationId xmlns:a16="http://schemas.microsoft.com/office/drawing/2014/main" id="{0E1F2F9D-ED73-A2A2-82E6-243C870B6E3A}"/>
                  </a:ext>
                </a:extLst>
              </p:cNvPr>
              <p:cNvSpPr txBox="1">
                <a:spLocks noRot="1" noChangeAspect="1" noMove="1" noResize="1" noEditPoints="1" noAdjustHandles="1" noChangeArrowheads="1" noChangeShapeType="1" noTextEdit="1"/>
              </p:cNvSpPr>
              <p:nvPr/>
            </p:nvSpPr>
            <p:spPr>
              <a:xfrm>
                <a:off x="685800" y="2119431"/>
                <a:ext cx="11192256" cy="4014945"/>
              </a:xfrm>
              <a:prstGeom prst="rect">
                <a:avLst/>
              </a:prstGeom>
              <a:blipFill>
                <a:blip r:embed="rId3"/>
                <a:stretch>
                  <a:fillRect l="-381" t="-912"/>
                </a:stretch>
              </a:blipFill>
            </p:spPr>
            <p:txBody>
              <a:bodyPr/>
              <a:lstStyle/>
              <a:p>
                <a:r>
                  <a:rPr lang="en-IL">
                    <a:noFill/>
                  </a:rPr>
                  <a:t> </a:t>
                </a:r>
              </a:p>
            </p:txBody>
          </p:sp>
        </mc:Fallback>
      </mc:AlternateContent>
      <p:pic>
        <p:nvPicPr>
          <p:cNvPr id="20" name="Picture 19">
            <a:extLst>
              <a:ext uri="{FF2B5EF4-FFF2-40B4-BE49-F238E27FC236}">
                <a16:creationId xmlns:a16="http://schemas.microsoft.com/office/drawing/2014/main" id="{F77CC823-15AE-3DC9-B3E4-FA00D9F62B73}"/>
              </a:ext>
            </a:extLst>
          </p:cNvPr>
          <p:cNvPicPr>
            <a:picLocks noChangeAspect="1"/>
          </p:cNvPicPr>
          <p:nvPr/>
        </p:nvPicPr>
        <p:blipFill>
          <a:blip r:embed="rId4"/>
          <a:stretch>
            <a:fillRect/>
          </a:stretch>
        </p:blipFill>
        <p:spPr>
          <a:xfrm>
            <a:off x="4081245" y="2458567"/>
            <a:ext cx="3115110" cy="600159"/>
          </a:xfrm>
          <a:prstGeom prst="rect">
            <a:avLst/>
          </a:prstGeom>
        </p:spPr>
      </p:pic>
      <p:pic>
        <p:nvPicPr>
          <p:cNvPr id="22" name="Picture 21">
            <a:extLst>
              <a:ext uri="{FF2B5EF4-FFF2-40B4-BE49-F238E27FC236}">
                <a16:creationId xmlns:a16="http://schemas.microsoft.com/office/drawing/2014/main" id="{E336947E-3B45-76AE-F0D5-CFACADAF050F}"/>
              </a:ext>
            </a:extLst>
          </p:cNvPr>
          <p:cNvPicPr>
            <a:picLocks noChangeAspect="1"/>
          </p:cNvPicPr>
          <p:nvPr/>
        </p:nvPicPr>
        <p:blipFill>
          <a:blip r:embed="rId5"/>
          <a:stretch>
            <a:fillRect/>
          </a:stretch>
        </p:blipFill>
        <p:spPr>
          <a:xfrm>
            <a:off x="2723328" y="3799275"/>
            <a:ext cx="5887272" cy="638264"/>
          </a:xfrm>
          <a:prstGeom prst="rect">
            <a:avLst/>
          </a:prstGeom>
        </p:spPr>
      </p:pic>
    </p:spTree>
    <p:extLst>
      <p:ext uri="{BB962C8B-B14F-4D97-AF65-F5344CB8AC3E}">
        <p14:creationId xmlns:p14="http://schemas.microsoft.com/office/powerpoint/2010/main" val="2873912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98A116-C760-F1F5-CEBC-9CDDE46C4B98}"/>
              </a:ext>
            </a:extLst>
          </p:cNvPr>
          <p:cNvSpPr>
            <a:spLocks noGrp="1"/>
          </p:cNvSpPr>
          <p:nvPr>
            <p:ph type="sldNum" sz="quarter" idx="12"/>
          </p:nvPr>
        </p:nvSpPr>
        <p:spPr/>
        <p:txBody>
          <a:bodyPr/>
          <a:lstStyle/>
          <a:p>
            <a:fld id="{16DBD0CC-423F-4B58-AFF5-83B6DD233671}" type="slidenum">
              <a:rPr lang="en-IL" smtClean="0"/>
              <a:t>2</a:t>
            </a:fld>
            <a:endParaRPr lang="en-IL"/>
          </a:p>
        </p:txBody>
      </p:sp>
      <p:pic>
        <p:nvPicPr>
          <p:cNvPr id="5" name="videoplayback">
            <a:hlinkClick r:id="" action="ppaction://media"/>
            <a:extLst>
              <a:ext uri="{FF2B5EF4-FFF2-40B4-BE49-F238E27FC236}">
                <a16:creationId xmlns:a16="http://schemas.microsoft.com/office/drawing/2014/main" id="{F0199992-58E2-9682-1717-5D10D240241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25141" y="674700"/>
            <a:ext cx="8930154" cy="5023212"/>
          </a:xfrm>
          <a:prstGeom prst="rect">
            <a:avLst/>
          </a:prstGeom>
        </p:spPr>
      </p:pic>
      <p:pic>
        <p:nvPicPr>
          <p:cNvPr id="7" name="Picture 6">
            <a:extLst>
              <a:ext uri="{FF2B5EF4-FFF2-40B4-BE49-F238E27FC236}">
                <a16:creationId xmlns:a16="http://schemas.microsoft.com/office/drawing/2014/main" id="{42DD28B5-F4A3-4782-4F1D-0A22A0F10859}"/>
              </a:ext>
            </a:extLst>
          </p:cNvPr>
          <p:cNvPicPr>
            <a:picLocks noChangeAspect="1"/>
          </p:cNvPicPr>
          <p:nvPr/>
        </p:nvPicPr>
        <p:blipFill>
          <a:blip r:embed="rId5"/>
          <a:stretch>
            <a:fillRect/>
          </a:stretch>
        </p:blipFill>
        <p:spPr>
          <a:xfrm>
            <a:off x="-1901" y="3429000"/>
            <a:ext cx="2077212" cy="1276253"/>
          </a:xfrm>
          <a:prstGeom prst="rect">
            <a:avLst/>
          </a:prstGeom>
        </p:spPr>
      </p:pic>
    </p:spTree>
    <p:extLst>
      <p:ext uri="{BB962C8B-B14F-4D97-AF65-F5344CB8AC3E}">
        <p14:creationId xmlns:p14="http://schemas.microsoft.com/office/powerpoint/2010/main" val="2973716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37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81C8-F7FA-4C6E-AD32-1213EFE99580}"/>
              </a:ext>
            </a:extLst>
          </p:cNvPr>
          <p:cNvSpPr>
            <a:spLocks noGrp="1"/>
          </p:cNvSpPr>
          <p:nvPr>
            <p:ph type="title"/>
          </p:nvPr>
        </p:nvSpPr>
        <p:spPr>
          <a:xfrm>
            <a:off x="2903220" y="994757"/>
            <a:ext cx="6103922" cy="933494"/>
          </a:xfrm>
        </p:spPr>
        <p:txBody>
          <a:bodyPr>
            <a:normAutofit/>
          </a:bodyPr>
          <a:lstStyle/>
          <a:p>
            <a:pPr algn="ctr"/>
            <a:r>
              <a:rPr lang="en-US" sz="2800" u="sng" dirty="0"/>
              <a:t>Inner Layer: Inference in GBS</a:t>
            </a:r>
            <a:br>
              <a:rPr lang="en-IL" sz="2800" u="sng" dirty="0"/>
            </a:br>
            <a:endParaRPr lang="en-IL" sz="2800" dirty="0"/>
          </a:p>
        </p:txBody>
      </p:sp>
      <p:sp>
        <p:nvSpPr>
          <p:cNvPr id="4" name="Slide Number Placeholder 3">
            <a:extLst>
              <a:ext uri="{FF2B5EF4-FFF2-40B4-BE49-F238E27FC236}">
                <a16:creationId xmlns:a16="http://schemas.microsoft.com/office/drawing/2014/main" id="{6A439DBC-7B02-EF36-FC1A-6B89927425C7}"/>
              </a:ext>
            </a:extLst>
          </p:cNvPr>
          <p:cNvSpPr>
            <a:spLocks noGrp="1"/>
          </p:cNvSpPr>
          <p:nvPr>
            <p:ph type="sldNum" sz="quarter" idx="12"/>
          </p:nvPr>
        </p:nvSpPr>
        <p:spPr/>
        <p:txBody>
          <a:bodyPr/>
          <a:lstStyle/>
          <a:p>
            <a:fld id="{16DBD0CC-423F-4B58-AFF5-83B6DD233671}" type="slidenum">
              <a:rPr lang="en-IL" smtClean="0"/>
              <a:t>20</a:t>
            </a:fld>
            <a:endParaRPr lang="en-IL"/>
          </a:p>
        </p:txBody>
      </p:sp>
      <p:sp>
        <p:nvSpPr>
          <p:cNvPr id="7" name="TextBox 6">
            <a:extLst>
              <a:ext uri="{FF2B5EF4-FFF2-40B4-BE49-F238E27FC236}">
                <a16:creationId xmlns:a16="http://schemas.microsoft.com/office/drawing/2014/main" id="{79F5F16B-1639-DF88-7C4D-13F1363EC12B}"/>
              </a:ext>
            </a:extLst>
          </p:cNvPr>
          <p:cNvSpPr txBox="1"/>
          <p:nvPr/>
        </p:nvSpPr>
        <p:spPr>
          <a:xfrm>
            <a:off x="1661160" y="250856"/>
            <a:ext cx="8202168" cy="769441"/>
          </a:xfrm>
          <a:prstGeom prst="rect">
            <a:avLst/>
          </a:prstGeom>
          <a:noFill/>
        </p:spPr>
        <p:txBody>
          <a:bodyPr wrap="square" rtlCol="0">
            <a:spAutoFit/>
          </a:bodyPr>
          <a:lstStyle/>
          <a:p>
            <a:pPr algn="ctr"/>
            <a:r>
              <a:rPr lang="en-US" sz="4400" b="1" u="sng" dirty="0"/>
              <a:t>Planning in the GBS</a:t>
            </a:r>
            <a:endParaRPr lang="en-IL" sz="4400" dirty="0"/>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0E1F2F9D-ED73-A2A2-82E6-243C870B6E3A}"/>
                  </a:ext>
                </a:extLst>
              </p:cNvPr>
              <p:cNvSpPr txBox="1"/>
              <p:nvPr/>
            </p:nvSpPr>
            <p:spPr>
              <a:xfrm>
                <a:off x="649224" y="2066347"/>
                <a:ext cx="11192256" cy="3625736"/>
              </a:xfrm>
              <a:prstGeom prst="rect">
                <a:avLst/>
              </a:prstGeom>
              <a:noFill/>
            </p:spPr>
            <p:txBody>
              <a:bodyPr wrap="square" rtlCol="0">
                <a:spAutoFit/>
              </a:bodyPr>
              <a:lstStyle/>
              <a:p>
                <a:pPr marL="285750" lvl="1" indent="-285750">
                  <a:buFont typeface="Arial" panose="020B0604020202020204" pitchFamily="34" charset="0"/>
                  <a:buChar char="•"/>
                </a:pPr>
                <a:r>
                  <a:rPr lang="en-US" dirty="0"/>
                  <a:t>The complications lead to definition of 2 new random variables:</a:t>
                </a:r>
              </a:p>
              <a:p>
                <a:pPr marL="0" lvl="1"/>
                <a:r>
                  <a:rPr lang="en-US" dirty="0"/>
                  <a:t>	1.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oMath>
                </a14:m>
                <a:r>
                  <a:rPr lang="en-US" dirty="0"/>
                  <a:t> - observation at time </a:t>
                </a:r>
                <a14:m>
                  <m:oMath xmlns:m="http://schemas.openxmlformats.org/officeDocument/2006/math">
                    <m:r>
                      <a:rPr lang="en-US" b="0" i="1" smtClean="0">
                        <a:latin typeface="Cambria Math" panose="02040503050406030204" pitchFamily="18" charset="0"/>
                      </a:rPr>
                      <m:t>𝑖</m:t>
                    </m:r>
                  </m:oMath>
                </a14:m>
                <a:r>
                  <a:rPr lang="en-US" dirty="0"/>
                  <a:t> of the </a:t>
                </a:r>
                <a14:m>
                  <m:oMath xmlns:m="http://schemas.openxmlformats.org/officeDocument/2006/math">
                    <m:r>
                      <a:rPr lang="en-US" b="0" i="1" smtClean="0">
                        <a:latin typeface="Cambria Math" panose="02040503050406030204" pitchFamily="18" charset="0"/>
                      </a:rPr>
                      <m:t>𝑗</m:t>
                    </m:r>
                  </m:oMath>
                </a14:m>
                <a:r>
                  <a:rPr lang="en-US" dirty="0"/>
                  <a:t>th landmark</a:t>
                </a:r>
              </a:p>
              <a:p>
                <a:pPr marL="0" lvl="1"/>
                <a:r>
                  <a:rPr lang="en-US" dirty="0"/>
                  <a:t>	2.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oMath>
                </a14:m>
                <a:r>
                  <a:rPr lang="en-US" dirty="0"/>
                  <a:t> - </a:t>
                </a:r>
                <a14:m>
                  <m:oMath xmlns:m="http://schemas.openxmlformats.org/officeDocument/2006/math">
                    <m:r>
                      <a:rPr lang="en-US" b="0" i="1" smtClean="0">
                        <a:latin typeface="Cambria Math" panose="02040503050406030204" pitchFamily="18" charset="0"/>
                      </a:rPr>
                      <m:t>𝑏𝑖𝑛𝑎𝑟𝑦</m:t>
                    </m:r>
                    <m:r>
                      <a:rPr lang="en-US" b="0" i="1" smtClean="0">
                        <a:latin typeface="Cambria Math" panose="02040503050406030204" pitchFamily="18" charset="0"/>
                      </a:rPr>
                      <m:t> </m:t>
                    </m:r>
                  </m:oMath>
                </a14:m>
                <a:r>
                  <a:rPr lang="en-US" dirty="0"/>
                  <a:t>random variable for each observation (acquired or not acquired)</a:t>
                </a:r>
              </a:p>
              <a:p>
                <a:pPr marL="0" lvl="1"/>
                <a:endParaRPr lang="en-US" dirty="0"/>
              </a:p>
              <a:p>
                <a:pPr marL="285750" lvl="1"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 </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 </m:t>
                    </m:r>
                  </m:oMath>
                </a14:m>
                <a:r>
                  <a:rPr lang="en-US" dirty="0"/>
                  <a:t> lead to a new joint probability density:</a:t>
                </a:r>
              </a:p>
              <a:p>
                <a:pPr marL="0" lvl="1"/>
                <a:endParaRPr lang="en-US" dirty="0"/>
              </a:p>
              <a:p>
                <a:pPr marL="285750" lvl="1" indent="-285750">
                  <a:buFont typeface="Arial" panose="020B0604020202020204" pitchFamily="34" charset="0"/>
                  <a:buChar char="•"/>
                </a:pPr>
                <a:endParaRPr lang="en-US" dirty="0"/>
              </a:p>
              <a:p>
                <a:pPr marL="285750" lvl="1" indent="-285750">
                  <a:buFont typeface="Arial" panose="020B0604020202020204" pitchFamily="34" charset="0"/>
                  <a:buChar char="•"/>
                </a:pPr>
                <a:r>
                  <a:rPr lang="en-US" dirty="0"/>
                  <a:t>Noted that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sub>
                            </m:sSub>
                          </m:e>
                        </m:d>
                      </m:e>
                      <m:sub>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sub>
                      <m:sup>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𝑖</m:t>
                            </m:r>
                          </m:sub>
                        </m:sSub>
                      </m:sup>
                    </m:sSubSup>
                  </m:oMath>
                </a14:m>
                <a:r>
                  <a:rPr lang="en-US" dirty="0"/>
                  <a:t> being the number of possible observations at time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a:p>
              <a:p>
                <a:pPr marL="285750" lvl="1" indent="-285750">
                  <a:buFont typeface="Arial" panose="020B0604020202020204" pitchFamily="34" charset="0"/>
                  <a:buChar char="•"/>
                </a:pPr>
                <a:r>
                  <a:rPr lang="en-US" dirty="0"/>
                  <a:t>Using chain rule, we can write the joint probability as:</a:t>
                </a:r>
              </a:p>
              <a:p>
                <a:pPr marL="285750" lvl="1" indent="-285750">
                  <a:buFont typeface="Arial" panose="020B0604020202020204" pitchFamily="34" charset="0"/>
                  <a:buChar char="•"/>
                </a:pPr>
                <a:endParaRPr lang="en-US" dirty="0"/>
              </a:p>
              <a:p>
                <a:pPr marL="285750" lvl="1" indent="-285750">
                  <a:buFont typeface="Arial" panose="020B0604020202020204" pitchFamily="34" charset="0"/>
                  <a:buChar char="•"/>
                </a:pPr>
                <a:endParaRPr lang="en-US" dirty="0"/>
              </a:p>
              <a:p>
                <a:pPr lvl="1"/>
                <a:endParaRPr lang="en-US" dirty="0"/>
              </a:p>
            </p:txBody>
          </p:sp>
        </mc:Choice>
        <mc:Fallback>
          <p:sp>
            <p:nvSpPr>
              <p:cNvPr id="3" name="TextBox 2">
                <a:extLst>
                  <a:ext uri="{FF2B5EF4-FFF2-40B4-BE49-F238E27FC236}">
                    <a16:creationId xmlns:a16="http://schemas.microsoft.com/office/drawing/2014/main" id="{0E1F2F9D-ED73-A2A2-82E6-243C870B6E3A}"/>
                  </a:ext>
                </a:extLst>
              </p:cNvPr>
              <p:cNvSpPr txBox="1">
                <a:spLocks noRot="1" noChangeAspect="1" noMove="1" noResize="1" noEditPoints="1" noAdjustHandles="1" noChangeArrowheads="1" noChangeShapeType="1" noTextEdit="1"/>
              </p:cNvSpPr>
              <p:nvPr/>
            </p:nvSpPr>
            <p:spPr>
              <a:xfrm>
                <a:off x="649224" y="2066347"/>
                <a:ext cx="11192256" cy="3625736"/>
              </a:xfrm>
              <a:prstGeom prst="rect">
                <a:avLst/>
              </a:prstGeom>
              <a:blipFill>
                <a:blip r:embed="rId3"/>
                <a:stretch>
                  <a:fillRect l="-381" t="-1008"/>
                </a:stretch>
              </a:blipFill>
            </p:spPr>
            <p:txBody>
              <a:bodyPr/>
              <a:lstStyle/>
              <a:p>
                <a:r>
                  <a:rPr lang="en-IL">
                    <a:noFill/>
                  </a:rPr>
                  <a:t> </a:t>
                </a:r>
              </a:p>
            </p:txBody>
          </p:sp>
        </mc:Fallback>
      </mc:AlternateContent>
      <p:pic>
        <p:nvPicPr>
          <p:cNvPr id="6" name="Picture 5">
            <a:extLst>
              <a:ext uri="{FF2B5EF4-FFF2-40B4-BE49-F238E27FC236}">
                <a16:creationId xmlns:a16="http://schemas.microsoft.com/office/drawing/2014/main" id="{233BD406-B4DC-4350-EEAF-1E8BAA1578F4}"/>
              </a:ext>
            </a:extLst>
          </p:cNvPr>
          <p:cNvPicPr>
            <a:picLocks noChangeAspect="1"/>
          </p:cNvPicPr>
          <p:nvPr/>
        </p:nvPicPr>
        <p:blipFill>
          <a:blip r:embed="rId4"/>
          <a:stretch>
            <a:fillRect/>
          </a:stretch>
        </p:blipFill>
        <p:spPr>
          <a:xfrm>
            <a:off x="3352066" y="3535637"/>
            <a:ext cx="5258534" cy="609685"/>
          </a:xfrm>
          <a:prstGeom prst="rect">
            <a:avLst/>
          </a:prstGeom>
        </p:spPr>
      </p:pic>
      <p:pic>
        <p:nvPicPr>
          <p:cNvPr id="9" name="Picture 8">
            <a:extLst>
              <a:ext uri="{FF2B5EF4-FFF2-40B4-BE49-F238E27FC236}">
                <a16:creationId xmlns:a16="http://schemas.microsoft.com/office/drawing/2014/main" id="{8FC43280-67FE-7F69-2D2E-7A7D01C78B69}"/>
              </a:ext>
            </a:extLst>
          </p:cNvPr>
          <p:cNvPicPr>
            <a:picLocks noChangeAspect="1"/>
          </p:cNvPicPr>
          <p:nvPr/>
        </p:nvPicPr>
        <p:blipFill>
          <a:blip r:embed="rId5"/>
          <a:stretch>
            <a:fillRect/>
          </a:stretch>
        </p:blipFill>
        <p:spPr>
          <a:xfrm>
            <a:off x="1403948" y="4881058"/>
            <a:ext cx="8716591" cy="762106"/>
          </a:xfrm>
          <a:prstGeom prst="rect">
            <a:avLst/>
          </a:prstGeom>
        </p:spPr>
      </p:pic>
    </p:spTree>
    <p:extLst>
      <p:ext uri="{BB962C8B-B14F-4D97-AF65-F5344CB8AC3E}">
        <p14:creationId xmlns:p14="http://schemas.microsoft.com/office/powerpoint/2010/main" val="10356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81C8-F7FA-4C6E-AD32-1213EFE99580}"/>
              </a:ext>
            </a:extLst>
          </p:cNvPr>
          <p:cNvSpPr>
            <a:spLocks noGrp="1"/>
          </p:cNvSpPr>
          <p:nvPr>
            <p:ph type="title"/>
          </p:nvPr>
        </p:nvSpPr>
        <p:spPr>
          <a:xfrm>
            <a:off x="2903220" y="994757"/>
            <a:ext cx="6103922" cy="933494"/>
          </a:xfrm>
        </p:spPr>
        <p:txBody>
          <a:bodyPr>
            <a:normAutofit/>
          </a:bodyPr>
          <a:lstStyle/>
          <a:p>
            <a:pPr algn="ctr"/>
            <a:r>
              <a:rPr lang="en-US" sz="2800" u="sng" dirty="0"/>
              <a:t>Inner Layer: Inference in GBS</a:t>
            </a:r>
            <a:br>
              <a:rPr lang="en-IL" sz="2800" u="sng" dirty="0"/>
            </a:br>
            <a:endParaRPr lang="en-IL" sz="2800" dirty="0"/>
          </a:p>
        </p:txBody>
      </p:sp>
      <p:sp>
        <p:nvSpPr>
          <p:cNvPr id="4" name="Slide Number Placeholder 3">
            <a:extLst>
              <a:ext uri="{FF2B5EF4-FFF2-40B4-BE49-F238E27FC236}">
                <a16:creationId xmlns:a16="http://schemas.microsoft.com/office/drawing/2014/main" id="{6A439DBC-7B02-EF36-FC1A-6B89927425C7}"/>
              </a:ext>
            </a:extLst>
          </p:cNvPr>
          <p:cNvSpPr>
            <a:spLocks noGrp="1"/>
          </p:cNvSpPr>
          <p:nvPr>
            <p:ph type="sldNum" sz="quarter" idx="12"/>
          </p:nvPr>
        </p:nvSpPr>
        <p:spPr/>
        <p:txBody>
          <a:bodyPr/>
          <a:lstStyle/>
          <a:p>
            <a:fld id="{16DBD0CC-423F-4B58-AFF5-83B6DD233671}" type="slidenum">
              <a:rPr lang="en-IL" smtClean="0"/>
              <a:t>21</a:t>
            </a:fld>
            <a:endParaRPr lang="en-IL"/>
          </a:p>
        </p:txBody>
      </p:sp>
      <p:sp>
        <p:nvSpPr>
          <p:cNvPr id="7" name="TextBox 6">
            <a:extLst>
              <a:ext uri="{FF2B5EF4-FFF2-40B4-BE49-F238E27FC236}">
                <a16:creationId xmlns:a16="http://schemas.microsoft.com/office/drawing/2014/main" id="{79F5F16B-1639-DF88-7C4D-13F1363EC12B}"/>
              </a:ext>
            </a:extLst>
          </p:cNvPr>
          <p:cNvSpPr txBox="1"/>
          <p:nvPr/>
        </p:nvSpPr>
        <p:spPr>
          <a:xfrm>
            <a:off x="1661160" y="250856"/>
            <a:ext cx="8202168" cy="769441"/>
          </a:xfrm>
          <a:prstGeom prst="rect">
            <a:avLst/>
          </a:prstGeom>
          <a:noFill/>
        </p:spPr>
        <p:txBody>
          <a:bodyPr wrap="square" rtlCol="0">
            <a:spAutoFit/>
          </a:bodyPr>
          <a:lstStyle/>
          <a:p>
            <a:pPr algn="ctr"/>
            <a:r>
              <a:rPr lang="en-US" sz="4400" b="1" u="sng" dirty="0"/>
              <a:t>Planning in the GBS</a:t>
            </a:r>
            <a:endParaRPr lang="en-IL" sz="4400" dirty="0"/>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0E1F2F9D-ED73-A2A2-82E6-243C870B6E3A}"/>
                  </a:ext>
                </a:extLst>
              </p:cNvPr>
              <p:cNvSpPr txBox="1"/>
              <p:nvPr/>
            </p:nvSpPr>
            <p:spPr>
              <a:xfrm>
                <a:off x="610038" y="1570270"/>
                <a:ext cx="11192256" cy="5287730"/>
              </a:xfrm>
              <a:prstGeom prst="rect">
                <a:avLst/>
              </a:prstGeom>
              <a:noFill/>
            </p:spPr>
            <p:txBody>
              <a:bodyPr wrap="square" rtlCol="0">
                <a:spAutoFit/>
              </a:bodyPr>
              <a:lstStyle/>
              <a:p>
                <a:pPr marL="285750" lvl="1" indent="-285750">
                  <a:buFont typeface="Arial" panose="020B0604020202020204" pitchFamily="34" charset="0"/>
                  <a:buChar char="•"/>
                </a:pPr>
                <a:r>
                  <a:rPr lang="en-US" dirty="0"/>
                  <a:t>The complications lead to definition of 2 new random variables:</a:t>
                </a:r>
              </a:p>
              <a:p>
                <a:pPr marL="0" lvl="1"/>
                <a:r>
                  <a:rPr lang="en-US" dirty="0"/>
                  <a:t>	1.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oMath>
                </a14:m>
                <a:r>
                  <a:rPr lang="en-US" dirty="0"/>
                  <a:t> - observation at time </a:t>
                </a:r>
                <a14:m>
                  <m:oMath xmlns:m="http://schemas.openxmlformats.org/officeDocument/2006/math">
                    <m:r>
                      <a:rPr lang="en-US" b="0" i="1" smtClean="0">
                        <a:latin typeface="Cambria Math" panose="02040503050406030204" pitchFamily="18" charset="0"/>
                      </a:rPr>
                      <m:t>𝑖</m:t>
                    </m:r>
                  </m:oMath>
                </a14:m>
                <a:r>
                  <a:rPr lang="en-US" dirty="0"/>
                  <a:t> of the </a:t>
                </a:r>
                <a14:m>
                  <m:oMath xmlns:m="http://schemas.openxmlformats.org/officeDocument/2006/math">
                    <m:r>
                      <a:rPr lang="en-US" b="0" i="1" smtClean="0">
                        <a:latin typeface="Cambria Math" panose="02040503050406030204" pitchFamily="18" charset="0"/>
                      </a:rPr>
                      <m:t>𝑗</m:t>
                    </m:r>
                  </m:oMath>
                </a14:m>
                <a:r>
                  <a:rPr lang="en-US" dirty="0"/>
                  <a:t>th landmark</a:t>
                </a:r>
              </a:p>
              <a:p>
                <a:pPr marL="0" lvl="1"/>
                <a:r>
                  <a:rPr lang="en-US" dirty="0"/>
                  <a:t>	2.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oMath>
                </a14:m>
                <a:r>
                  <a:rPr lang="en-US" dirty="0"/>
                  <a:t> - </a:t>
                </a:r>
                <a14:m>
                  <m:oMath xmlns:m="http://schemas.openxmlformats.org/officeDocument/2006/math">
                    <m:r>
                      <a:rPr lang="en-US" b="0" i="1" smtClean="0">
                        <a:latin typeface="Cambria Math" panose="02040503050406030204" pitchFamily="18" charset="0"/>
                      </a:rPr>
                      <m:t>𝑏𝑖𝑛𝑎𝑟𝑦</m:t>
                    </m:r>
                    <m:r>
                      <a:rPr lang="en-US" b="0" i="1" smtClean="0">
                        <a:latin typeface="Cambria Math" panose="02040503050406030204" pitchFamily="18" charset="0"/>
                      </a:rPr>
                      <m:t> </m:t>
                    </m:r>
                  </m:oMath>
                </a14:m>
                <a:r>
                  <a:rPr lang="en-US" dirty="0"/>
                  <a:t>random variable for each observation (acquired or not acquired)</a:t>
                </a:r>
              </a:p>
              <a:p>
                <a:pPr marL="0" lvl="1"/>
                <a:endParaRPr lang="en-US" dirty="0"/>
              </a:p>
              <a:p>
                <a:pPr marL="285750" lvl="1"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 </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 </m:t>
                    </m:r>
                  </m:oMath>
                </a14:m>
                <a:r>
                  <a:rPr lang="en-US" dirty="0"/>
                  <a:t> lead to a new joint probability density:</a:t>
                </a:r>
              </a:p>
              <a:p>
                <a:pPr marL="0" lvl="1"/>
                <a:endParaRPr lang="en-US" dirty="0"/>
              </a:p>
              <a:p>
                <a:pPr marL="285750" lvl="1" indent="-285750">
                  <a:buFont typeface="Arial" panose="020B0604020202020204" pitchFamily="34" charset="0"/>
                  <a:buChar char="•"/>
                </a:pPr>
                <a:endParaRPr lang="en-US" dirty="0"/>
              </a:p>
              <a:p>
                <a:pPr marL="285750" lvl="1" indent="-285750">
                  <a:buFont typeface="Arial" panose="020B0604020202020204" pitchFamily="34" charset="0"/>
                  <a:buChar char="•"/>
                </a:pPr>
                <a:r>
                  <a:rPr lang="en-US" dirty="0"/>
                  <a:t>Noted that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sub>
                            </m:sSub>
                          </m:e>
                        </m:d>
                      </m:e>
                      <m:sub>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=1</m:t>
                        </m:r>
                      </m:sub>
                      <m:sup>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𝑖</m:t>
                            </m:r>
                          </m:sub>
                        </m:sSub>
                      </m:sup>
                    </m:sSubSup>
                  </m:oMath>
                </a14:m>
                <a:r>
                  <a:rPr lang="en-US" dirty="0"/>
                  <a:t> being the number of possible observations at time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a:p>
              <a:p>
                <a:pPr marL="285750" lvl="1" indent="-285750">
                  <a:buFont typeface="Arial" panose="020B0604020202020204" pitchFamily="34" charset="0"/>
                  <a:buChar char="•"/>
                </a:pPr>
                <a:r>
                  <a:rPr lang="en-US" dirty="0"/>
                  <a:t>Using chain rule, we can write the joint probability as:</a:t>
                </a:r>
              </a:p>
              <a:p>
                <a:pPr marL="285750" lvl="1" indent="-285750">
                  <a:buFont typeface="Arial" panose="020B0604020202020204" pitchFamily="34" charset="0"/>
                  <a:buChar char="•"/>
                </a:pPr>
                <a:endParaRPr lang="en-US" dirty="0"/>
              </a:p>
              <a:p>
                <a:pPr marL="285750" lvl="1" indent="-285750">
                  <a:buFont typeface="Arial" panose="020B0604020202020204" pitchFamily="34" charset="0"/>
                  <a:buChar char="•"/>
                </a:pPr>
                <a:endParaRPr lang="en-US" dirty="0"/>
              </a:p>
              <a:p>
                <a:pPr marL="285750" lvl="1" indent="-285750">
                  <a:buFont typeface="Arial" panose="020B0604020202020204" pitchFamily="34" charset="0"/>
                  <a:buChar char="•"/>
                </a:pPr>
                <a:endParaRPr lang="en-US" dirty="0"/>
              </a:p>
              <a:p>
                <a:pPr marL="285750" lvl="1" indent="-285750">
                  <a:buFont typeface="Arial" panose="020B0604020202020204" pitchFamily="34" charset="0"/>
                  <a:buChar char="•"/>
                </a:pPr>
                <a:endParaRPr lang="en-US" dirty="0"/>
              </a:p>
              <a:p>
                <a:pPr marL="285750" lvl="1" indent="-285750">
                  <a:buFont typeface="Arial" panose="020B0604020202020204" pitchFamily="34" charset="0"/>
                  <a:buChar char="•"/>
                </a:pPr>
                <a:r>
                  <a:rPr lang="en-US" dirty="0"/>
                  <a:t>Using the assumption that the prior                                                                   is un-informative we can write the probability as: </a:t>
                </a:r>
              </a:p>
              <a:p>
                <a:pPr marL="285750" lvl="1" indent="-285750">
                  <a:buFont typeface="Arial" panose="020B0604020202020204" pitchFamily="34" charset="0"/>
                  <a:buChar char="•"/>
                </a:pPr>
                <a:endParaRPr lang="en-US" dirty="0"/>
              </a:p>
              <a:p>
                <a:pPr marL="285750" lvl="1" indent="-285750">
                  <a:buFont typeface="Arial" panose="020B0604020202020204" pitchFamily="34" charset="0"/>
                  <a:buChar char="•"/>
                </a:pPr>
                <a:endParaRPr lang="en-US" dirty="0"/>
              </a:p>
              <a:p>
                <a:pPr lvl="1"/>
                <a:endParaRPr lang="en-US" dirty="0"/>
              </a:p>
            </p:txBody>
          </p:sp>
        </mc:Choice>
        <mc:Fallback>
          <p:sp>
            <p:nvSpPr>
              <p:cNvPr id="3" name="TextBox 2">
                <a:extLst>
                  <a:ext uri="{FF2B5EF4-FFF2-40B4-BE49-F238E27FC236}">
                    <a16:creationId xmlns:a16="http://schemas.microsoft.com/office/drawing/2014/main" id="{0E1F2F9D-ED73-A2A2-82E6-243C870B6E3A}"/>
                  </a:ext>
                </a:extLst>
              </p:cNvPr>
              <p:cNvSpPr txBox="1">
                <a:spLocks noRot="1" noChangeAspect="1" noMove="1" noResize="1" noEditPoints="1" noAdjustHandles="1" noChangeArrowheads="1" noChangeShapeType="1" noTextEdit="1"/>
              </p:cNvSpPr>
              <p:nvPr/>
            </p:nvSpPr>
            <p:spPr>
              <a:xfrm>
                <a:off x="610038" y="1570270"/>
                <a:ext cx="11192256" cy="5287730"/>
              </a:xfrm>
              <a:prstGeom prst="rect">
                <a:avLst/>
              </a:prstGeom>
              <a:blipFill>
                <a:blip r:embed="rId3"/>
                <a:stretch>
                  <a:fillRect l="-327" t="-692"/>
                </a:stretch>
              </a:blipFill>
            </p:spPr>
            <p:txBody>
              <a:bodyPr/>
              <a:lstStyle/>
              <a:p>
                <a:r>
                  <a:rPr lang="en-IL">
                    <a:noFill/>
                  </a:rPr>
                  <a:t> </a:t>
                </a:r>
              </a:p>
            </p:txBody>
          </p:sp>
        </mc:Fallback>
      </mc:AlternateContent>
      <p:pic>
        <p:nvPicPr>
          <p:cNvPr id="6" name="Picture 5">
            <a:extLst>
              <a:ext uri="{FF2B5EF4-FFF2-40B4-BE49-F238E27FC236}">
                <a16:creationId xmlns:a16="http://schemas.microsoft.com/office/drawing/2014/main" id="{233BD406-B4DC-4350-EEAF-1E8BAA1578F4}"/>
              </a:ext>
            </a:extLst>
          </p:cNvPr>
          <p:cNvPicPr>
            <a:picLocks noChangeAspect="1"/>
          </p:cNvPicPr>
          <p:nvPr/>
        </p:nvPicPr>
        <p:blipFill>
          <a:blip r:embed="rId4"/>
          <a:stretch>
            <a:fillRect/>
          </a:stretch>
        </p:blipFill>
        <p:spPr>
          <a:xfrm>
            <a:off x="3576899" y="3007985"/>
            <a:ext cx="5258534" cy="609685"/>
          </a:xfrm>
          <a:prstGeom prst="rect">
            <a:avLst/>
          </a:prstGeom>
        </p:spPr>
      </p:pic>
      <p:pic>
        <p:nvPicPr>
          <p:cNvPr id="9" name="Picture 8">
            <a:extLst>
              <a:ext uri="{FF2B5EF4-FFF2-40B4-BE49-F238E27FC236}">
                <a16:creationId xmlns:a16="http://schemas.microsoft.com/office/drawing/2014/main" id="{8FC43280-67FE-7F69-2D2E-7A7D01C78B69}"/>
              </a:ext>
            </a:extLst>
          </p:cNvPr>
          <p:cNvPicPr>
            <a:picLocks noChangeAspect="1"/>
          </p:cNvPicPr>
          <p:nvPr/>
        </p:nvPicPr>
        <p:blipFill>
          <a:blip r:embed="rId5"/>
          <a:stretch>
            <a:fillRect/>
          </a:stretch>
        </p:blipFill>
        <p:spPr>
          <a:xfrm>
            <a:off x="1520489" y="4359403"/>
            <a:ext cx="8716591" cy="762106"/>
          </a:xfrm>
          <a:prstGeom prst="rect">
            <a:avLst/>
          </a:prstGeom>
        </p:spPr>
      </p:pic>
      <p:pic>
        <p:nvPicPr>
          <p:cNvPr id="11" name="Picture 10">
            <a:extLst>
              <a:ext uri="{FF2B5EF4-FFF2-40B4-BE49-F238E27FC236}">
                <a16:creationId xmlns:a16="http://schemas.microsoft.com/office/drawing/2014/main" id="{7A98698E-E0CC-10FC-6981-2B77EC971796}"/>
              </a:ext>
            </a:extLst>
          </p:cNvPr>
          <p:cNvPicPr>
            <a:picLocks noChangeAspect="1"/>
          </p:cNvPicPr>
          <p:nvPr/>
        </p:nvPicPr>
        <p:blipFill>
          <a:blip r:embed="rId6"/>
          <a:stretch>
            <a:fillRect/>
          </a:stretch>
        </p:blipFill>
        <p:spPr>
          <a:xfrm>
            <a:off x="4400313" y="5398903"/>
            <a:ext cx="3391373" cy="314369"/>
          </a:xfrm>
          <a:prstGeom prst="rect">
            <a:avLst/>
          </a:prstGeom>
        </p:spPr>
      </p:pic>
      <p:pic>
        <p:nvPicPr>
          <p:cNvPr id="13" name="Picture 12">
            <a:extLst>
              <a:ext uri="{FF2B5EF4-FFF2-40B4-BE49-F238E27FC236}">
                <a16:creationId xmlns:a16="http://schemas.microsoft.com/office/drawing/2014/main" id="{8BEF9303-A1EF-6A8C-0E34-96966EA8850A}"/>
              </a:ext>
            </a:extLst>
          </p:cNvPr>
          <p:cNvPicPr>
            <a:picLocks noChangeAspect="1"/>
          </p:cNvPicPr>
          <p:nvPr/>
        </p:nvPicPr>
        <p:blipFill>
          <a:blip r:embed="rId7"/>
          <a:stretch>
            <a:fillRect/>
          </a:stretch>
        </p:blipFill>
        <p:spPr>
          <a:xfrm>
            <a:off x="2439245" y="5743690"/>
            <a:ext cx="7186725" cy="863454"/>
          </a:xfrm>
          <a:prstGeom prst="rect">
            <a:avLst/>
          </a:prstGeom>
        </p:spPr>
      </p:pic>
    </p:spTree>
    <p:extLst>
      <p:ext uri="{BB962C8B-B14F-4D97-AF65-F5344CB8AC3E}">
        <p14:creationId xmlns:p14="http://schemas.microsoft.com/office/powerpoint/2010/main" val="2856727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81C8-F7FA-4C6E-AD32-1213EFE99580}"/>
              </a:ext>
            </a:extLst>
          </p:cNvPr>
          <p:cNvSpPr>
            <a:spLocks noGrp="1"/>
          </p:cNvSpPr>
          <p:nvPr>
            <p:ph type="title"/>
          </p:nvPr>
        </p:nvSpPr>
        <p:spPr>
          <a:xfrm>
            <a:off x="2903220" y="994757"/>
            <a:ext cx="6103922" cy="933494"/>
          </a:xfrm>
        </p:spPr>
        <p:txBody>
          <a:bodyPr>
            <a:normAutofit/>
          </a:bodyPr>
          <a:lstStyle/>
          <a:p>
            <a:pPr algn="ctr"/>
            <a:r>
              <a:rPr lang="en-US" sz="2800" u="sng" dirty="0"/>
              <a:t>Inner Layer: Inference in GBS</a:t>
            </a:r>
            <a:br>
              <a:rPr lang="en-IL" sz="2800" u="sng" dirty="0"/>
            </a:br>
            <a:endParaRPr lang="en-IL" sz="2800" dirty="0"/>
          </a:p>
        </p:txBody>
      </p:sp>
      <p:sp>
        <p:nvSpPr>
          <p:cNvPr id="4" name="Slide Number Placeholder 3">
            <a:extLst>
              <a:ext uri="{FF2B5EF4-FFF2-40B4-BE49-F238E27FC236}">
                <a16:creationId xmlns:a16="http://schemas.microsoft.com/office/drawing/2014/main" id="{6A439DBC-7B02-EF36-FC1A-6B89927425C7}"/>
              </a:ext>
            </a:extLst>
          </p:cNvPr>
          <p:cNvSpPr>
            <a:spLocks noGrp="1"/>
          </p:cNvSpPr>
          <p:nvPr>
            <p:ph type="sldNum" sz="quarter" idx="12"/>
          </p:nvPr>
        </p:nvSpPr>
        <p:spPr/>
        <p:txBody>
          <a:bodyPr/>
          <a:lstStyle/>
          <a:p>
            <a:fld id="{16DBD0CC-423F-4B58-AFF5-83B6DD233671}" type="slidenum">
              <a:rPr lang="en-IL" smtClean="0"/>
              <a:t>22</a:t>
            </a:fld>
            <a:endParaRPr lang="en-IL"/>
          </a:p>
        </p:txBody>
      </p:sp>
      <p:sp>
        <p:nvSpPr>
          <p:cNvPr id="7" name="TextBox 6">
            <a:extLst>
              <a:ext uri="{FF2B5EF4-FFF2-40B4-BE49-F238E27FC236}">
                <a16:creationId xmlns:a16="http://schemas.microsoft.com/office/drawing/2014/main" id="{79F5F16B-1639-DF88-7C4D-13F1363EC12B}"/>
              </a:ext>
            </a:extLst>
          </p:cNvPr>
          <p:cNvSpPr txBox="1"/>
          <p:nvPr/>
        </p:nvSpPr>
        <p:spPr>
          <a:xfrm>
            <a:off x="1661160" y="250856"/>
            <a:ext cx="8202168" cy="769441"/>
          </a:xfrm>
          <a:prstGeom prst="rect">
            <a:avLst/>
          </a:prstGeom>
          <a:noFill/>
        </p:spPr>
        <p:txBody>
          <a:bodyPr wrap="square" rtlCol="0">
            <a:spAutoFit/>
          </a:bodyPr>
          <a:lstStyle/>
          <a:p>
            <a:pPr algn="ctr"/>
            <a:r>
              <a:rPr lang="en-US" sz="4400" b="1" u="sng" dirty="0"/>
              <a:t>Planning in the GBS</a:t>
            </a:r>
            <a:endParaRPr lang="en-IL" sz="4400" dirty="0"/>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0E1F2F9D-ED73-A2A2-82E6-243C870B6E3A}"/>
                  </a:ext>
                </a:extLst>
              </p:cNvPr>
              <p:cNvSpPr txBox="1"/>
              <p:nvPr/>
            </p:nvSpPr>
            <p:spPr>
              <a:xfrm>
                <a:off x="610038" y="1570270"/>
                <a:ext cx="11192256" cy="5355312"/>
              </a:xfrm>
              <a:prstGeom prst="rect">
                <a:avLst/>
              </a:prstGeom>
              <a:noFill/>
            </p:spPr>
            <p:txBody>
              <a:bodyPr wrap="square" rtlCol="0">
                <a:spAutoFit/>
              </a:bodyPr>
              <a:lstStyle/>
              <a:p>
                <a:pPr marL="285750" lvl="1" indent="-285750">
                  <a:buFont typeface="Arial" panose="020B0604020202020204" pitchFamily="34" charset="0"/>
                  <a:buChar char="•"/>
                </a:pPr>
                <a:r>
                  <a:rPr lang="en-US" dirty="0"/>
                  <a:t>We want to compute the belief </a:t>
                </a:r>
                <a14:m>
                  <m:oMath xmlns:m="http://schemas.openxmlformats.org/officeDocument/2006/math">
                    <m:r>
                      <a:rPr lang="en-US" b="0" i="1" smtClean="0">
                        <a:latin typeface="Cambria Math" panose="02040503050406030204" pitchFamily="18" charset="0"/>
                      </a:rPr>
                      <m:t>𝑔𝑏</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sub>
                        </m:sSub>
                      </m:e>
                    </m:d>
                  </m:oMath>
                </a14:m>
                <a:r>
                  <a:rPr lang="en-US" dirty="0"/>
                  <a:t> which defined only over the states, we marginalize the random variables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sub>
                    </m:sSub>
                  </m:oMath>
                </a14:m>
                <a:r>
                  <a:rPr lang="en-US" dirty="0"/>
                  <a:t> and get: </a:t>
                </a:r>
              </a:p>
              <a:p>
                <a:pPr marL="285750" lvl="1" indent="-285750">
                  <a:buFont typeface="Arial" panose="020B0604020202020204" pitchFamily="34" charset="0"/>
                  <a:buChar char="•"/>
                </a:pPr>
                <a:endParaRPr lang="en-US" dirty="0"/>
              </a:p>
              <a:p>
                <a:pPr marL="285750" lvl="1" indent="-285750">
                  <a:buFont typeface="Arial" panose="020B0604020202020204" pitchFamily="34" charset="0"/>
                  <a:buChar char="•"/>
                </a:pPr>
                <a:endParaRPr lang="en-US" dirty="0"/>
              </a:p>
              <a:p>
                <a:pPr marL="285750" lvl="1" indent="-285750">
                  <a:buFont typeface="Arial" panose="020B0604020202020204" pitchFamily="34" charset="0"/>
                  <a:buChar char="•"/>
                </a:pPr>
                <a:endParaRPr lang="en-US" dirty="0"/>
              </a:p>
              <a:p>
                <a:pPr marL="285750" lvl="1" indent="-285750">
                  <a:buFont typeface="Arial" panose="020B0604020202020204" pitchFamily="34" charset="0"/>
                  <a:buChar char="•"/>
                </a:pPr>
                <a:endParaRPr lang="en-US" dirty="0"/>
              </a:p>
              <a:p>
                <a:pPr marL="285750" lvl="1" indent="-285750">
                  <a:buFont typeface="Arial" panose="020B0604020202020204" pitchFamily="34" charset="0"/>
                  <a:buChar char="•"/>
                </a:pPr>
                <a:endParaRPr lang="en-US" dirty="0"/>
              </a:p>
              <a:p>
                <a:pPr marL="285750" lvl="1" indent="-285750">
                  <a:buFont typeface="Arial" panose="020B0604020202020204" pitchFamily="34" charset="0"/>
                  <a:buChar char="•"/>
                </a:pPr>
                <a:r>
                  <a:rPr lang="en-US" dirty="0"/>
                  <a:t>Although the expression above can be used to compute the MAP estimator, there are 2 issues are still on the way:</a:t>
                </a:r>
              </a:p>
              <a:p>
                <a:pPr marL="0" lvl="1"/>
                <a:endParaRPr lang="en-US" dirty="0"/>
              </a:p>
              <a:p>
                <a:pPr marL="0" lvl="1"/>
                <a:r>
                  <a:rPr lang="en-US" dirty="0"/>
                  <a:t>	1. Marginalize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sub>
                    </m:sSub>
                  </m:oMath>
                </a14:m>
                <a:r>
                  <a:rPr lang="en-US" dirty="0"/>
                  <a:t> is </a:t>
                </a:r>
                <a:r>
                  <a:rPr lang="en-US" dirty="0">
                    <a:highlight>
                      <a:srgbClr val="FFFF00"/>
                    </a:highlight>
                  </a:rPr>
                  <a:t>intractable is general</a:t>
                </a:r>
              </a:p>
              <a:p>
                <a:pPr marL="0" lvl="1"/>
                <a:r>
                  <a:rPr lang="en-US" dirty="0"/>
                  <a:t>	2. The predicted belief </a:t>
                </a:r>
                <a14:m>
                  <m:oMath xmlns:m="http://schemas.openxmlformats.org/officeDocument/2006/math">
                    <m:r>
                      <a:rPr lang="en-US" b="0" i="1" smtClean="0">
                        <a:latin typeface="Cambria Math" panose="02040503050406030204" pitchFamily="18" charset="0"/>
                      </a:rPr>
                      <m:t>𝑔𝑏</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sub>
                        </m:sSub>
                      </m:e>
                    </m:d>
                  </m:oMath>
                </a14:m>
                <a:r>
                  <a:rPr lang="en-US" dirty="0"/>
                  <a:t> is a function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sub>
                    </m:sSub>
                    <m:r>
                      <a:rPr lang="en-US" b="0" i="1" smtClean="0">
                        <a:latin typeface="Cambria Math" panose="02040503050406030204" pitchFamily="18" charset="0"/>
                      </a:rPr>
                      <m:t> </m:t>
                    </m:r>
                  </m:oMath>
                </a14:m>
                <a:r>
                  <a:rPr lang="en-US" dirty="0"/>
                  <a:t>which are </a:t>
                </a:r>
                <a:r>
                  <a:rPr lang="en-US" dirty="0">
                    <a:highlight>
                      <a:srgbClr val="FFFF00"/>
                    </a:highlight>
                  </a:rPr>
                  <a:t>unknown at planning time</a:t>
                </a:r>
              </a:p>
              <a:p>
                <a:pPr marL="0" lvl="1"/>
                <a:endParaRPr lang="en-US" dirty="0">
                  <a:highlight>
                    <a:srgbClr val="FFFF00"/>
                  </a:highlight>
                </a:endParaRPr>
              </a:p>
              <a:p>
                <a:pPr marL="285750" lvl="1" indent="-285750">
                  <a:buFont typeface="Arial" panose="020B0604020202020204" pitchFamily="34" charset="0"/>
                  <a:buChar char="•"/>
                </a:pPr>
                <a:r>
                  <a:rPr lang="en-US" dirty="0"/>
                  <a:t>Therefore, rater than computing a single vector representing the MAP estimate, </a:t>
                </a:r>
                <a:r>
                  <a:rPr lang="en-US" b="1" dirty="0"/>
                  <a:t>here</a:t>
                </a:r>
                <a:r>
                  <a:rPr lang="en-US" dirty="0"/>
                  <a:t> the objective is to compute a vector-valued function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sub>
                    </m:sSub>
                  </m:oMath>
                </a14:m>
                <a:r>
                  <a:rPr lang="en-US" dirty="0"/>
                  <a:t> which gives the MAP estimate for each possible value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sub>
                    </m:sSub>
                  </m:oMath>
                </a14:m>
                <a:r>
                  <a:rPr lang="en-US" dirty="0"/>
                  <a:t>.</a:t>
                </a:r>
              </a:p>
              <a:p>
                <a:pPr marL="285750" lvl="1" indent="-285750">
                  <a:buFont typeface="Arial" panose="020B0604020202020204" pitchFamily="34" charset="0"/>
                  <a:buChar char="•"/>
                </a:pPr>
                <a:r>
                  <a:rPr lang="en-US" dirty="0"/>
                  <a:t>The paper solve these two complications exploiting with two tools, </a:t>
                </a:r>
                <a:r>
                  <a:rPr lang="en-US" i="1" dirty="0"/>
                  <a:t>expectation-maximization and Gauss-Newton approach.</a:t>
                </a:r>
                <a:endParaRPr lang="en-US" dirty="0"/>
              </a:p>
              <a:p>
                <a:pPr marL="285750" lvl="1" indent="-285750">
                  <a:buFont typeface="Arial" panose="020B0604020202020204" pitchFamily="34" charset="0"/>
                  <a:buChar char="•"/>
                </a:pPr>
                <a:endParaRPr lang="en-US" dirty="0"/>
              </a:p>
              <a:p>
                <a:pPr marL="285750" lvl="1" indent="-285750">
                  <a:buFont typeface="Arial" panose="020B0604020202020204" pitchFamily="34" charset="0"/>
                  <a:buChar char="•"/>
                </a:pPr>
                <a:endParaRPr lang="en-US" dirty="0"/>
              </a:p>
              <a:p>
                <a:pPr lvl="1"/>
                <a:endParaRPr lang="en-US" dirty="0"/>
              </a:p>
            </p:txBody>
          </p:sp>
        </mc:Choice>
        <mc:Fallback>
          <p:sp>
            <p:nvSpPr>
              <p:cNvPr id="3" name="TextBox 2">
                <a:extLst>
                  <a:ext uri="{FF2B5EF4-FFF2-40B4-BE49-F238E27FC236}">
                    <a16:creationId xmlns:a16="http://schemas.microsoft.com/office/drawing/2014/main" id="{0E1F2F9D-ED73-A2A2-82E6-243C870B6E3A}"/>
                  </a:ext>
                </a:extLst>
              </p:cNvPr>
              <p:cNvSpPr txBox="1">
                <a:spLocks noRot="1" noChangeAspect="1" noMove="1" noResize="1" noEditPoints="1" noAdjustHandles="1" noChangeArrowheads="1" noChangeShapeType="1" noTextEdit="1"/>
              </p:cNvSpPr>
              <p:nvPr/>
            </p:nvSpPr>
            <p:spPr>
              <a:xfrm>
                <a:off x="610038" y="1570270"/>
                <a:ext cx="11192256" cy="5355312"/>
              </a:xfrm>
              <a:prstGeom prst="rect">
                <a:avLst/>
              </a:prstGeom>
              <a:blipFill>
                <a:blip r:embed="rId3"/>
                <a:stretch>
                  <a:fillRect l="-327" t="-683"/>
                </a:stretch>
              </a:blipFill>
            </p:spPr>
            <p:txBody>
              <a:bodyPr/>
              <a:lstStyle/>
              <a:p>
                <a:r>
                  <a:rPr lang="en-IL">
                    <a:noFill/>
                  </a:rPr>
                  <a:t> </a:t>
                </a:r>
              </a:p>
            </p:txBody>
          </p:sp>
        </mc:Fallback>
      </mc:AlternateContent>
      <p:pic>
        <p:nvPicPr>
          <p:cNvPr id="8" name="Picture 7">
            <a:extLst>
              <a:ext uri="{FF2B5EF4-FFF2-40B4-BE49-F238E27FC236}">
                <a16:creationId xmlns:a16="http://schemas.microsoft.com/office/drawing/2014/main" id="{B7EAA008-AFB4-10BD-B91C-34FBBCDB8AD4}"/>
              </a:ext>
            </a:extLst>
          </p:cNvPr>
          <p:cNvPicPr>
            <a:picLocks noChangeAspect="1"/>
          </p:cNvPicPr>
          <p:nvPr/>
        </p:nvPicPr>
        <p:blipFill>
          <a:blip r:embed="rId4"/>
          <a:stretch>
            <a:fillRect/>
          </a:stretch>
        </p:blipFill>
        <p:spPr>
          <a:xfrm>
            <a:off x="1990164" y="2139496"/>
            <a:ext cx="8211671" cy="1384253"/>
          </a:xfrm>
          <a:prstGeom prst="rect">
            <a:avLst/>
          </a:prstGeom>
        </p:spPr>
      </p:pic>
    </p:spTree>
    <p:extLst>
      <p:ext uri="{BB962C8B-B14F-4D97-AF65-F5344CB8AC3E}">
        <p14:creationId xmlns:p14="http://schemas.microsoft.com/office/powerpoint/2010/main" val="19129742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81C8-F7FA-4C6E-AD32-1213EFE99580}"/>
              </a:ext>
            </a:extLst>
          </p:cNvPr>
          <p:cNvSpPr>
            <a:spLocks noGrp="1"/>
          </p:cNvSpPr>
          <p:nvPr>
            <p:ph type="title"/>
          </p:nvPr>
        </p:nvSpPr>
        <p:spPr>
          <a:xfrm>
            <a:off x="2903220" y="994757"/>
            <a:ext cx="6103922" cy="933494"/>
          </a:xfrm>
        </p:spPr>
        <p:txBody>
          <a:bodyPr>
            <a:normAutofit/>
          </a:bodyPr>
          <a:lstStyle/>
          <a:p>
            <a:pPr algn="ctr"/>
            <a:r>
              <a:rPr lang="en-US" sz="2800" u="sng" dirty="0"/>
              <a:t>Inner Layer: Inference in GBS</a:t>
            </a:r>
            <a:br>
              <a:rPr lang="en-IL" sz="2800" u="sng" dirty="0"/>
            </a:br>
            <a:endParaRPr lang="en-IL" sz="2800" dirty="0"/>
          </a:p>
        </p:txBody>
      </p:sp>
      <p:sp>
        <p:nvSpPr>
          <p:cNvPr id="4" name="Slide Number Placeholder 3">
            <a:extLst>
              <a:ext uri="{FF2B5EF4-FFF2-40B4-BE49-F238E27FC236}">
                <a16:creationId xmlns:a16="http://schemas.microsoft.com/office/drawing/2014/main" id="{6A439DBC-7B02-EF36-FC1A-6B89927425C7}"/>
              </a:ext>
            </a:extLst>
          </p:cNvPr>
          <p:cNvSpPr>
            <a:spLocks noGrp="1"/>
          </p:cNvSpPr>
          <p:nvPr>
            <p:ph type="sldNum" sz="quarter" idx="12"/>
          </p:nvPr>
        </p:nvSpPr>
        <p:spPr/>
        <p:txBody>
          <a:bodyPr/>
          <a:lstStyle/>
          <a:p>
            <a:fld id="{16DBD0CC-423F-4B58-AFF5-83B6DD233671}" type="slidenum">
              <a:rPr lang="en-IL" smtClean="0"/>
              <a:t>23</a:t>
            </a:fld>
            <a:endParaRPr lang="en-IL"/>
          </a:p>
        </p:txBody>
      </p:sp>
      <p:sp>
        <p:nvSpPr>
          <p:cNvPr id="7" name="TextBox 6">
            <a:extLst>
              <a:ext uri="{FF2B5EF4-FFF2-40B4-BE49-F238E27FC236}">
                <a16:creationId xmlns:a16="http://schemas.microsoft.com/office/drawing/2014/main" id="{79F5F16B-1639-DF88-7C4D-13F1363EC12B}"/>
              </a:ext>
            </a:extLst>
          </p:cNvPr>
          <p:cNvSpPr txBox="1"/>
          <p:nvPr/>
        </p:nvSpPr>
        <p:spPr>
          <a:xfrm>
            <a:off x="1661160" y="250856"/>
            <a:ext cx="8202168" cy="769441"/>
          </a:xfrm>
          <a:prstGeom prst="rect">
            <a:avLst/>
          </a:prstGeom>
          <a:noFill/>
        </p:spPr>
        <p:txBody>
          <a:bodyPr wrap="square" rtlCol="0">
            <a:spAutoFit/>
          </a:bodyPr>
          <a:lstStyle/>
          <a:p>
            <a:pPr algn="ctr"/>
            <a:r>
              <a:rPr lang="en-US" sz="4400" b="1" u="sng" dirty="0"/>
              <a:t>Planning in the GBS</a:t>
            </a:r>
            <a:endParaRPr lang="en-IL" sz="4400" dirty="0"/>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0E1F2F9D-ED73-A2A2-82E6-243C870B6E3A}"/>
                  </a:ext>
                </a:extLst>
              </p:cNvPr>
              <p:cNvSpPr txBox="1"/>
              <p:nvPr/>
            </p:nvSpPr>
            <p:spPr>
              <a:xfrm>
                <a:off x="610038" y="1570270"/>
                <a:ext cx="11192256" cy="3693319"/>
              </a:xfrm>
              <a:prstGeom prst="rect">
                <a:avLst/>
              </a:prstGeom>
              <a:noFill/>
            </p:spPr>
            <p:txBody>
              <a:bodyPr wrap="square" rtlCol="0">
                <a:spAutoFit/>
              </a:bodyPr>
              <a:lstStyle/>
              <a:p>
                <a:pPr marL="285750" lvl="1" indent="-285750">
                  <a:buFont typeface="Arial" panose="020B0604020202020204" pitchFamily="34" charset="0"/>
                  <a:buChar char="•"/>
                </a:pPr>
                <a:r>
                  <a:rPr lang="en-US" dirty="0"/>
                  <a:t>According to the </a:t>
                </a:r>
                <a:r>
                  <a:rPr lang="en-US" i="1" dirty="0"/>
                  <a:t>expectation-maximization </a:t>
                </a:r>
                <a:r>
                  <a:rPr lang="en-US" dirty="0"/>
                  <a:t>(EM) approach instead of minimizing directly the probability which requires to marginalize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𝑘</m:t>
                        </m:r>
                        <m:r>
                          <a:rPr lang="en-US" b="0" i="1" smtClean="0">
                            <a:latin typeface="Cambria Math" panose="02040503050406030204" pitchFamily="18" charset="0"/>
                          </a:rPr>
                          <m:t>+1:</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sub>
                    </m:sSub>
                    <m:r>
                      <a:rPr lang="en-US" b="0" i="0" smtClean="0">
                        <a:latin typeface="Cambria Math" panose="02040503050406030204" pitchFamily="18" charset="0"/>
                      </a:rPr>
                      <m:t>,</m:t>
                    </m:r>
                  </m:oMath>
                </a14:m>
                <a:r>
                  <a:rPr lang="en-US" dirty="0"/>
                  <a:t> we minimize the following:</a:t>
                </a:r>
              </a:p>
              <a:p>
                <a:pPr marL="285750" lvl="1" indent="-285750">
                  <a:buFont typeface="Arial" panose="020B0604020202020204" pitchFamily="34" charset="0"/>
                  <a:buChar char="•"/>
                </a:pPr>
                <a:endParaRPr lang="en-US" dirty="0"/>
              </a:p>
              <a:p>
                <a:pPr marL="285750" lvl="1" indent="-285750">
                  <a:buFont typeface="Arial" panose="020B0604020202020204" pitchFamily="34" charset="0"/>
                  <a:buChar char="•"/>
                </a:pPr>
                <a:endParaRPr lang="en-US" dirty="0"/>
              </a:p>
              <a:p>
                <a:pPr marL="285750" lvl="1" indent="-285750">
                  <a:buFont typeface="Arial" panose="020B0604020202020204" pitchFamily="34" charset="0"/>
                  <a:buChar char="•"/>
                </a:pPr>
                <a:endParaRPr lang="en-US" dirty="0"/>
              </a:p>
              <a:p>
                <a:pPr marL="285750" lvl="1" indent="-285750">
                  <a:buFont typeface="Arial" panose="020B0604020202020204" pitchFamily="34" charset="0"/>
                  <a:buChar char="•"/>
                </a:pPr>
                <a:r>
                  <a:rPr lang="en-US" dirty="0"/>
                  <a:t>Where the expectation is computed assuming a given nominal state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sub>
                    </m:sSub>
                    <m:r>
                      <a:rPr lang="en-US" b="0" i="1" smtClean="0">
                        <a:latin typeface="Cambria Math" panose="02040503050406030204" pitchFamily="18" charset="0"/>
                      </a:rPr>
                      <m:t>.</m:t>
                    </m:r>
                  </m:oMath>
                </a14:m>
                <a:r>
                  <a:rPr lang="en-US" dirty="0"/>
                  <a:t> </a:t>
                </a:r>
              </a:p>
              <a:p>
                <a:pPr marL="285750" lvl="1" indent="-285750">
                  <a:buFont typeface="Arial" panose="020B0604020202020204" pitchFamily="34" charset="0"/>
                  <a:buChar char="•"/>
                </a:pPr>
                <a:endParaRPr lang="en-US" dirty="0"/>
              </a:p>
              <a:p>
                <a:pPr marL="285750" lvl="1" indent="-285750">
                  <a:buFont typeface="Arial" panose="020B0604020202020204" pitchFamily="34" charset="0"/>
                  <a:buChar char="•"/>
                </a:pPr>
                <a:endParaRPr lang="en-US" dirty="0"/>
              </a:p>
              <a:p>
                <a:pPr marL="285750" lvl="1" indent="-285750">
                  <a:buFont typeface="Arial" panose="020B0604020202020204" pitchFamily="34" charset="0"/>
                  <a:buChar char="•"/>
                </a:pPr>
                <a:endParaRPr lang="en-US" dirty="0"/>
              </a:p>
              <a:p>
                <a:pPr marL="285750" lvl="1" indent="-285750">
                  <a:buFont typeface="Arial" panose="020B0604020202020204" pitchFamily="34" charset="0"/>
                  <a:buChar char="•"/>
                </a:pPr>
                <a:endParaRPr lang="en-US" dirty="0"/>
              </a:p>
              <a:p>
                <a:pPr marL="0" lvl="1"/>
                <a:endParaRPr lang="en-US" dirty="0"/>
              </a:p>
              <a:p>
                <a:pPr marL="285750" lvl="1" indent="-285750">
                  <a:buFont typeface="Arial" panose="020B0604020202020204" pitchFamily="34" charset="0"/>
                  <a:buChar char="•"/>
                </a:pPr>
                <a:endParaRPr lang="en-US" dirty="0"/>
              </a:p>
              <a:p>
                <a:pPr lvl="1"/>
                <a:endParaRPr lang="en-US" dirty="0"/>
              </a:p>
            </p:txBody>
          </p:sp>
        </mc:Choice>
        <mc:Fallback>
          <p:sp>
            <p:nvSpPr>
              <p:cNvPr id="3" name="TextBox 2">
                <a:extLst>
                  <a:ext uri="{FF2B5EF4-FFF2-40B4-BE49-F238E27FC236}">
                    <a16:creationId xmlns:a16="http://schemas.microsoft.com/office/drawing/2014/main" id="{0E1F2F9D-ED73-A2A2-82E6-243C870B6E3A}"/>
                  </a:ext>
                </a:extLst>
              </p:cNvPr>
              <p:cNvSpPr txBox="1">
                <a:spLocks noRot="1" noChangeAspect="1" noMove="1" noResize="1" noEditPoints="1" noAdjustHandles="1" noChangeArrowheads="1" noChangeShapeType="1" noTextEdit="1"/>
              </p:cNvSpPr>
              <p:nvPr/>
            </p:nvSpPr>
            <p:spPr>
              <a:xfrm>
                <a:off x="610038" y="1570270"/>
                <a:ext cx="11192256" cy="3693319"/>
              </a:xfrm>
              <a:prstGeom prst="rect">
                <a:avLst/>
              </a:prstGeom>
              <a:blipFill>
                <a:blip r:embed="rId3"/>
                <a:stretch>
                  <a:fillRect l="-327" t="-992"/>
                </a:stretch>
              </a:blipFill>
            </p:spPr>
            <p:txBody>
              <a:bodyPr/>
              <a:lstStyle/>
              <a:p>
                <a:r>
                  <a:rPr lang="en-IL">
                    <a:noFill/>
                  </a:rPr>
                  <a:t> </a:t>
                </a:r>
              </a:p>
            </p:txBody>
          </p:sp>
        </mc:Fallback>
      </mc:AlternateContent>
      <p:pic>
        <p:nvPicPr>
          <p:cNvPr id="6" name="Picture 5">
            <a:extLst>
              <a:ext uri="{FF2B5EF4-FFF2-40B4-BE49-F238E27FC236}">
                <a16:creationId xmlns:a16="http://schemas.microsoft.com/office/drawing/2014/main" id="{2F17E874-4653-0087-51E9-4C369B8325E1}"/>
              </a:ext>
            </a:extLst>
          </p:cNvPr>
          <p:cNvPicPr>
            <a:picLocks noChangeAspect="1"/>
          </p:cNvPicPr>
          <p:nvPr/>
        </p:nvPicPr>
        <p:blipFill>
          <a:blip r:embed="rId4"/>
          <a:stretch>
            <a:fillRect/>
          </a:stretch>
        </p:blipFill>
        <p:spPr>
          <a:xfrm>
            <a:off x="1738781" y="2282280"/>
            <a:ext cx="8432800" cy="530892"/>
          </a:xfrm>
          <a:prstGeom prst="rect">
            <a:avLst/>
          </a:prstGeom>
        </p:spPr>
      </p:pic>
    </p:spTree>
    <p:extLst>
      <p:ext uri="{BB962C8B-B14F-4D97-AF65-F5344CB8AC3E}">
        <p14:creationId xmlns:p14="http://schemas.microsoft.com/office/powerpoint/2010/main" val="380547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62B7F-8604-F308-B7C8-FE2D3B60D675}"/>
              </a:ext>
            </a:extLst>
          </p:cNvPr>
          <p:cNvSpPr>
            <a:spLocks noGrp="1"/>
          </p:cNvSpPr>
          <p:nvPr>
            <p:ph type="title"/>
          </p:nvPr>
        </p:nvSpPr>
        <p:spPr>
          <a:xfrm>
            <a:off x="755904" y="136525"/>
            <a:ext cx="10515600" cy="1325563"/>
          </a:xfrm>
        </p:spPr>
        <p:txBody>
          <a:bodyPr/>
          <a:lstStyle/>
          <a:p>
            <a:pPr algn="ctr"/>
            <a:r>
              <a:rPr lang="en-US" b="1" u="sng" dirty="0"/>
              <a:t>Planning in the GBS</a:t>
            </a:r>
            <a:endParaRPr lang="en-IL" b="1" u="sng" dirty="0"/>
          </a:p>
        </p:txBody>
      </p:sp>
      <p:sp>
        <p:nvSpPr>
          <p:cNvPr id="3" name="Content Placeholder 2">
            <a:extLst>
              <a:ext uri="{FF2B5EF4-FFF2-40B4-BE49-F238E27FC236}">
                <a16:creationId xmlns:a16="http://schemas.microsoft.com/office/drawing/2014/main" id="{13A682E0-A244-E257-2FA8-0B09D03215E7}"/>
              </a:ext>
            </a:extLst>
          </p:cNvPr>
          <p:cNvSpPr>
            <a:spLocks noGrp="1"/>
          </p:cNvSpPr>
          <p:nvPr>
            <p:ph idx="1"/>
          </p:nvPr>
        </p:nvSpPr>
        <p:spPr>
          <a:xfrm>
            <a:off x="755904" y="1253331"/>
            <a:ext cx="10515600" cy="4351338"/>
          </a:xfrm>
        </p:spPr>
        <p:txBody>
          <a:bodyPr/>
          <a:lstStyle/>
          <a:p>
            <a:pPr lvl="1"/>
            <a:r>
              <a:rPr lang="en-US" sz="2800" dirty="0"/>
              <a:t>Illustration of the dual-layer inference planning approach:</a:t>
            </a:r>
          </a:p>
          <a:p>
            <a:pPr lvl="1"/>
            <a:endParaRPr lang="en-US" sz="2800" dirty="0"/>
          </a:p>
          <a:p>
            <a:endParaRPr lang="en-IL" dirty="0"/>
          </a:p>
        </p:txBody>
      </p:sp>
      <p:sp>
        <p:nvSpPr>
          <p:cNvPr id="4" name="Slide Number Placeholder 3">
            <a:extLst>
              <a:ext uri="{FF2B5EF4-FFF2-40B4-BE49-F238E27FC236}">
                <a16:creationId xmlns:a16="http://schemas.microsoft.com/office/drawing/2014/main" id="{F6F4FF17-8CCF-DFBD-731F-875C2D202840}"/>
              </a:ext>
            </a:extLst>
          </p:cNvPr>
          <p:cNvSpPr>
            <a:spLocks noGrp="1"/>
          </p:cNvSpPr>
          <p:nvPr>
            <p:ph type="sldNum" sz="quarter" idx="12"/>
          </p:nvPr>
        </p:nvSpPr>
        <p:spPr/>
        <p:txBody>
          <a:bodyPr/>
          <a:lstStyle/>
          <a:p>
            <a:fld id="{16DBD0CC-423F-4B58-AFF5-83B6DD233671}" type="slidenum">
              <a:rPr lang="en-IL" smtClean="0"/>
              <a:t>24</a:t>
            </a:fld>
            <a:endParaRPr lang="en-IL"/>
          </a:p>
        </p:txBody>
      </p:sp>
      <p:pic>
        <p:nvPicPr>
          <p:cNvPr id="10" name="Picture 9">
            <a:extLst>
              <a:ext uri="{FF2B5EF4-FFF2-40B4-BE49-F238E27FC236}">
                <a16:creationId xmlns:a16="http://schemas.microsoft.com/office/drawing/2014/main" id="{43C9EDAF-F2D3-4FDC-6806-0DCAC1E177CB}"/>
              </a:ext>
            </a:extLst>
          </p:cNvPr>
          <p:cNvPicPr>
            <a:picLocks noChangeAspect="1"/>
          </p:cNvPicPr>
          <p:nvPr/>
        </p:nvPicPr>
        <p:blipFill>
          <a:blip r:embed="rId2"/>
          <a:stretch>
            <a:fillRect/>
          </a:stretch>
        </p:blipFill>
        <p:spPr>
          <a:xfrm>
            <a:off x="2511552" y="1675965"/>
            <a:ext cx="7168896" cy="5182035"/>
          </a:xfrm>
          <a:prstGeom prst="rect">
            <a:avLst/>
          </a:prstGeom>
        </p:spPr>
      </p:pic>
    </p:spTree>
    <p:extLst>
      <p:ext uri="{BB962C8B-B14F-4D97-AF65-F5344CB8AC3E}">
        <p14:creationId xmlns:p14="http://schemas.microsoft.com/office/powerpoint/2010/main" val="39771173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81C8-F7FA-4C6E-AD32-1213EFE99580}"/>
              </a:ext>
            </a:extLst>
          </p:cNvPr>
          <p:cNvSpPr>
            <a:spLocks noGrp="1"/>
          </p:cNvSpPr>
          <p:nvPr>
            <p:ph type="title"/>
          </p:nvPr>
        </p:nvSpPr>
        <p:spPr>
          <a:xfrm>
            <a:off x="2903220" y="994757"/>
            <a:ext cx="6103922" cy="933494"/>
          </a:xfrm>
        </p:spPr>
        <p:txBody>
          <a:bodyPr>
            <a:normAutofit/>
          </a:bodyPr>
          <a:lstStyle/>
          <a:p>
            <a:pPr algn="ctr"/>
            <a:r>
              <a:rPr lang="en-US" sz="2800" u="sng" dirty="0"/>
              <a:t>Outer Layer: Inference over the control</a:t>
            </a:r>
            <a:br>
              <a:rPr lang="en-IL" sz="2800" u="sng" dirty="0"/>
            </a:br>
            <a:endParaRPr lang="en-IL" sz="2800" dirty="0"/>
          </a:p>
        </p:txBody>
      </p:sp>
      <p:sp>
        <p:nvSpPr>
          <p:cNvPr id="3" name="Content Placeholder 2">
            <a:extLst>
              <a:ext uri="{FF2B5EF4-FFF2-40B4-BE49-F238E27FC236}">
                <a16:creationId xmlns:a16="http://schemas.microsoft.com/office/drawing/2014/main" id="{85A57806-3A36-7652-7971-8A5054F0B87B}"/>
              </a:ext>
            </a:extLst>
          </p:cNvPr>
          <p:cNvSpPr>
            <a:spLocks noGrp="1"/>
          </p:cNvSpPr>
          <p:nvPr>
            <p:ph idx="1"/>
          </p:nvPr>
        </p:nvSpPr>
        <p:spPr>
          <a:xfrm>
            <a:off x="697381" y="1559005"/>
            <a:ext cx="10515600" cy="4408360"/>
          </a:xfrm>
        </p:spPr>
        <p:txBody>
          <a:bodyPr>
            <a:normAutofit/>
          </a:bodyPr>
          <a:lstStyle/>
          <a:p>
            <a:pPr marL="0" indent="0" algn="ctr">
              <a:buNone/>
            </a:pPr>
            <a:r>
              <a:rPr lang="en-US" sz="2400" dirty="0"/>
              <a:t>Gradient descent simulation</a:t>
            </a:r>
          </a:p>
          <a:p>
            <a:pPr marL="0" indent="0" algn="ctr">
              <a:buNone/>
            </a:pPr>
            <a:endParaRPr lang="en-US" dirty="0"/>
          </a:p>
        </p:txBody>
      </p:sp>
      <p:sp>
        <p:nvSpPr>
          <p:cNvPr id="4" name="Slide Number Placeholder 3">
            <a:extLst>
              <a:ext uri="{FF2B5EF4-FFF2-40B4-BE49-F238E27FC236}">
                <a16:creationId xmlns:a16="http://schemas.microsoft.com/office/drawing/2014/main" id="{6A439DBC-7B02-EF36-FC1A-6B89927425C7}"/>
              </a:ext>
            </a:extLst>
          </p:cNvPr>
          <p:cNvSpPr>
            <a:spLocks noGrp="1"/>
          </p:cNvSpPr>
          <p:nvPr>
            <p:ph type="sldNum" sz="quarter" idx="12"/>
          </p:nvPr>
        </p:nvSpPr>
        <p:spPr/>
        <p:txBody>
          <a:bodyPr/>
          <a:lstStyle/>
          <a:p>
            <a:fld id="{16DBD0CC-423F-4B58-AFF5-83B6DD233671}" type="slidenum">
              <a:rPr lang="en-IL" smtClean="0"/>
              <a:t>25</a:t>
            </a:fld>
            <a:endParaRPr lang="en-IL"/>
          </a:p>
        </p:txBody>
      </p:sp>
      <p:sp>
        <p:nvSpPr>
          <p:cNvPr id="7" name="TextBox 6">
            <a:extLst>
              <a:ext uri="{FF2B5EF4-FFF2-40B4-BE49-F238E27FC236}">
                <a16:creationId xmlns:a16="http://schemas.microsoft.com/office/drawing/2014/main" id="{79F5F16B-1639-DF88-7C4D-13F1363EC12B}"/>
              </a:ext>
            </a:extLst>
          </p:cNvPr>
          <p:cNvSpPr txBox="1"/>
          <p:nvPr/>
        </p:nvSpPr>
        <p:spPr>
          <a:xfrm>
            <a:off x="1661160" y="250856"/>
            <a:ext cx="8202168" cy="769441"/>
          </a:xfrm>
          <a:prstGeom prst="rect">
            <a:avLst/>
          </a:prstGeom>
          <a:noFill/>
        </p:spPr>
        <p:txBody>
          <a:bodyPr wrap="square" rtlCol="0">
            <a:spAutoFit/>
          </a:bodyPr>
          <a:lstStyle/>
          <a:p>
            <a:pPr algn="ctr"/>
            <a:r>
              <a:rPr lang="en-US" sz="4400" b="1" u="sng" dirty="0"/>
              <a:t>Planning in the GBS</a:t>
            </a:r>
            <a:endParaRPr lang="en-IL" sz="4400" dirty="0"/>
          </a:p>
        </p:txBody>
      </p:sp>
      <p:pic>
        <p:nvPicPr>
          <p:cNvPr id="5" name="Gradient descent visualization - plateau">
            <a:hlinkClick r:id="" action="ppaction://media"/>
            <a:extLst>
              <a:ext uri="{FF2B5EF4-FFF2-40B4-BE49-F238E27FC236}">
                <a16:creationId xmlns:a16="http://schemas.microsoft.com/office/drawing/2014/main" id="{718D781D-436A-5A1E-6243-C1D265E9822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54147" y="2052017"/>
            <a:ext cx="5883706" cy="4555127"/>
          </a:xfrm>
          <a:prstGeom prst="rect">
            <a:avLst/>
          </a:prstGeom>
        </p:spPr>
      </p:pic>
    </p:spTree>
    <p:extLst>
      <p:ext uri="{BB962C8B-B14F-4D97-AF65-F5344CB8AC3E}">
        <p14:creationId xmlns:p14="http://schemas.microsoft.com/office/powerpoint/2010/main" val="1585547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3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A373A-47EE-3CF7-DBAA-F4B8EA1DB32E}"/>
              </a:ext>
            </a:extLst>
          </p:cNvPr>
          <p:cNvSpPr>
            <a:spLocks noGrp="1"/>
          </p:cNvSpPr>
          <p:nvPr>
            <p:ph type="title"/>
          </p:nvPr>
        </p:nvSpPr>
        <p:spPr/>
        <p:txBody>
          <a:bodyPr/>
          <a:lstStyle/>
          <a:p>
            <a:pPr algn="ctr"/>
            <a:r>
              <a:rPr lang="en-US" b="1" u="sng" dirty="0"/>
              <a:t>Objective</a:t>
            </a:r>
            <a:r>
              <a:rPr lang="en-US" u="sng" dirty="0"/>
              <a:t> </a:t>
            </a:r>
            <a:r>
              <a:rPr lang="en-US" b="1" u="sng" dirty="0"/>
              <a:t>functions</a:t>
            </a:r>
            <a:endParaRPr lang="en-IL" b="1" u="sn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4B58D0B-65AE-65F4-DB1D-46F73AC6FFAC}"/>
                  </a:ext>
                </a:extLst>
              </p:cNvPr>
              <p:cNvSpPr>
                <a:spLocks noGrp="1"/>
              </p:cNvSpPr>
              <p:nvPr>
                <p:ph idx="1"/>
              </p:nvPr>
            </p:nvSpPr>
            <p:spPr/>
            <p:txBody>
              <a:bodyPr/>
              <a:lstStyle/>
              <a:p>
                <a:r>
                  <a:rPr lang="en-US" dirty="0"/>
                  <a:t>The exposition thus far has been given for general immediate cost function</a:t>
                </a:r>
              </a:p>
              <a:p>
                <a:r>
                  <a:rPr lang="en-US" dirty="0"/>
                  <a:t>Now when taking about the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𝑘</m:t>
                        </m:r>
                      </m:sub>
                    </m:sSub>
                  </m:oMath>
                </a14:m>
                <a:r>
                  <a:rPr lang="en-US" dirty="0"/>
                  <a:t> its include the robot trajectory (collection of poses), and 3D positions of landmarks in the environment</a:t>
                </a:r>
              </a:p>
              <a:p>
                <a:r>
                  <a:rPr lang="en-US" dirty="0"/>
                  <a:t>In the paper the agent is a UAV and in each time step there are three main objectives:</a:t>
                </a:r>
              </a:p>
              <a:p>
                <a:pPr marL="914400" lvl="1" indent="-457200">
                  <a:buAutoNum type="arabicPeriod"/>
                </a:pPr>
                <a:r>
                  <a:rPr lang="en-US" dirty="0"/>
                  <a:t>Reach a given goal position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𝐺</m:t>
                        </m:r>
                      </m:sup>
                    </m:sSup>
                  </m:oMath>
                </a14:m>
                <a:endParaRPr lang="en-US" b="0" dirty="0"/>
              </a:p>
              <a:p>
                <a:pPr marL="914400" lvl="1" indent="-457200">
                  <a:buAutoNum type="arabicPeriod"/>
                </a:pPr>
                <a:r>
                  <a:rPr lang="en-US" dirty="0"/>
                  <a:t>Keep its position estimate uncertainty below a given bound </a:t>
                </a:r>
                <a14:m>
                  <m:oMath xmlns:m="http://schemas.openxmlformats.org/officeDocument/2006/math">
                    <m:r>
                      <a:rPr lang="en-US" b="0" i="1" smtClean="0">
                        <a:latin typeface="Cambria Math" panose="02040503050406030204" pitchFamily="18" charset="0"/>
                      </a:rPr>
                      <m:t>𝛽</m:t>
                    </m:r>
                  </m:oMath>
                </a14:m>
                <a:endParaRPr lang="en-US" b="0" dirty="0"/>
              </a:p>
              <a:p>
                <a:pPr marL="914400" lvl="1" indent="-457200">
                  <a:buAutoNum type="arabicPeriod"/>
                </a:pPr>
                <a:r>
                  <a:rPr lang="en-US" dirty="0"/>
                  <a:t>Has to minimize control usage</a:t>
                </a:r>
              </a:p>
            </p:txBody>
          </p:sp>
        </mc:Choice>
        <mc:Fallback>
          <p:sp>
            <p:nvSpPr>
              <p:cNvPr id="3" name="Content Placeholder 2">
                <a:extLst>
                  <a:ext uri="{FF2B5EF4-FFF2-40B4-BE49-F238E27FC236}">
                    <a16:creationId xmlns:a16="http://schemas.microsoft.com/office/drawing/2014/main" id="{44B58D0B-65AE-65F4-DB1D-46F73AC6FFAC}"/>
                  </a:ext>
                </a:extLst>
              </p:cNvPr>
              <p:cNvSpPr>
                <a:spLocks noGrp="1" noRot="1" noChangeAspect="1" noMove="1" noResize="1" noEditPoints="1" noAdjustHandles="1" noChangeArrowheads="1" noChangeShapeType="1" noTextEdit="1"/>
              </p:cNvSpPr>
              <p:nvPr>
                <p:ph idx="1"/>
              </p:nvPr>
            </p:nvSpPr>
            <p:spPr>
              <a:blipFill>
                <a:blip r:embed="rId2"/>
                <a:stretch>
                  <a:fillRect l="-1043" t="-2241" r="-116" b="-140"/>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9C19CD9C-9FA5-29A7-A75F-F56C84F32A22}"/>
              </a:ext>
            </a:extLst>
          </p:cNvPr>
          <p:cNvSpPr>
            <a:spLocks noGrp="1"/>
          </p:cNvSpPr>
          <p:nvPr>
            <p:ph type="sldNum" sz="quarter" idx="12"/>
          </p:nvPr>
        </p:nvSpPr>
        <p:spPr/>
        <p:txBody>
          <a:bodyPr/>
          <a:lstStyle/>
          <a:p>
            <a:fld id="{16DBD0CC-423F-4B58-AFF5-83B6DD233671}" type="slidenum">
              <a:rPr lang="en-IL" smtClean="0"/>
              <a:t>26</a:t>
            </a:fld>
            <a:endParaRPr lang="en-IL"/>
          </a:p>
        </p:txBody>
      </p:sp>
    </p:spTree>
    <p:extLst>
      <p:ext uri="{BB962C8B-B14F-4D97-AF65-F5344CB8AC3E}">
        <p14:creationId xmlns:p14="http://schemas.microsoft.com/office/powerpoint/2010/main" val="420385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A373A-47EE-3CF7-DBAA-F4B8EA1DB32E}"/>
              </a:ext>
            </a:extLst>
          </p:cNvPr>
          <p:cNvSpPr>
            <a:spLocks noGrp="1"/>
          </p:cNvSpPr>
          <p:nvPr>
            <p:ph type="title"/>
          </p:nvPr>
        </p:nvSpPr>
        <p:spPr/>
        <p:txBody>
          <a:bodyPr/>
          <a:lstStyle/>
          <a:p>
            <a:pPr algn="ctr"/>
            <a:r>
              <a:rPr lang="en-US" b="1" u="sng" dirty="0"/>
              <a:t>Objective</a:t>
            </a:r>
            <a:r>
              <a:rPr lang="en-US" u="sng" dirty="0"/>
              <a:t> </a:t>
            </a:r>
            <a:r>
              <a:rPr lang="en-US" b="1" u="sng" dirty="0"/>
              <a:t>functions</a:t>
            </a:r>
            <a:endParaRPr lang="en-IL" b="1" u="sn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4B58D0B-65AE-65F4-DB1D-46F73AC6FFAC}"/>
                  </a:ext>
                </a:extLst>
              </p:cNvPr>
              <p:cNvSpPr>
                <a:spLocks noGrp="1"/>
              </p:cNvSpPr>
              <p:nvPr>
                <p:ph idx="1"/>
              </p:nvPr>
            </p:nvSpPr>
            <p:spPr/>
            <p:txBody>
              <a:bodyPr/>
              <a:lstStyle/>
              <a:p>
                <a:r>
                  <a:rPr lang="en-US" dirty="0"/>
                  <a:t>According to the requirements in the last slide the paper design the following family of immediate costs:</a:t>
                </a:r>
              </a:p>
              <a:p>
                <a:endParaRPr lang="en-US" dirty="0"/>
              </a:p>
              <a:p>
                <a:pPr marL="0" indent="0">
                  <a:buNone/>
                </a:pPr>
                <a:endParaRPr lang="en-US" dirty="0"/>
              </a:p>
              <a:p>
                <a:pPr marL="0" indent="0">
                  <a:buNone/>
                </a:pPr>
                <a:endParaRPr lang="en-US" dirty="0"/>
              </a:p>
              <a:p>
                <a:pPr marL="0" indent="0">
                  <a:buNone/>
                </a:pPr>
                <a:r>
                  <a:rPr lang="en-US" dirty="0"/>
                  <a:t>where:</a:t>
                </a:r>
              </a:p>
              <a:p>
                <a:pPr marL="0" indent="0">
                  <a:buNone/>
                </a:pPr>
                <a:r>
                  <a:rPr lang="en-US" dirty="0"/>
                  <a:t>1.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m:rPr>
                            <m:sty m:val="p"/>
                          </m:rPr>
                          <a:rPr lang="en-US" b="0" i="0" smtClean="0">
                            <a:latin typeface="Cambria Math" panose="02040503050406030204" pitchFamily="18" charset="0"/>
                          </a:rPr>
                          <m:t>Σ</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𝑢</m:t>
                        </m:r>
                      </m:sub>
                    </m:sSub>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𝑥</m:t>
                        </m:r>
                      </m:sub>
                    </m:sSub>
                  </m:oMath>
                </a14:m>
                <a:r>
                  <a:rPr lang="en-US" dirty="0"/>
                  <a:t> are wight matrices </a:t>
                </a:r>
              </a:p>
              <a:p>
                <a:pPr marL="0" indent="0">
                  <a:buNone/>
                </a:pPr>
                <a:r>
                  <a:rPr lang="en-US" dirty="0"/>
                  <a:t>2. </a:t>
                </a:r>
                <a14:m>
                  <m:oMath xmlns:m="http://schemas.openxmlformats.org/officeDocument/2006/math">
                    <m:r>
                      <a:rPr lang="en-US" b="0" i="1" smtClean="0">
                        <a:latin typeface="Cambria Math" panose="02040503050406030204" pitchFamily="18" charset="0"/>
                      </a:rPr>
                      <m:t>𝜁</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oMath>
                </a14:m>
                <a:r>
                  <a:rPr lang="en-US" dirty="0"/>
                  <a:t> is some known function that, depending on the  application,   quantifies the usage of control </a:t>
                </a:r>
                <a14:m>
                  <m:oMath xmlns:m="http://schemas.openxmlformats.org/officeDocument/2006/math">
                    <m:r>
                      <a:rPr lang="en-US" b="0" i="1" smtClean="0">
                        <a:latin typeface="Cambria Math" panose="02040503050406030204" pitchFamily="18" charset="0"/>
                      </a:rPr>
                      <m:t>𝑢</m:t>
                    </m:r>
                  </m:oMath>
                </a14:m>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4B58D0B-65AE-65F4-DB1D-46F73AC6FFAC}"/>
                  </a:ext>
                </a:extLst>
              </p:cNvPr>
              <p:cNvSpPr>
                <a:spLocks noGrp="1" noRot="1" noChangeAspect="1" noMove="1" noResize="1" noEditPoints="1" noAdjustHandles="1" noChangeArrowheads="1" noChangeShapeType="1" noTextEdit="1"/>
              </p:cNvSpPr>
              <p:nvPr>
                <p:ph idx="1"/>
              </p:nvPr>
            </p:nvSpPr>
            <p:spPr>
              <a:blipFill>
                <a:blip r:embed="rId2"/>
                <a:stretch>
                  <a:fillRect l="-1217" t="-2241" b="-3081"/>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9C19CD9C-9FA5-29A7-A75F-F56C84F32A22}"/>
              </a:ext>
            </a:extLst>
          </p:cNvPr>
          <p:cNvSpPr>
            <a:spLocks noGrp="1"/>
          </p:cNvSpPr>
          <p:nvPr>
            <p:ph type="sldNum" sz="quarter" idx="12"/>
          </p:nvPr>
        </p:nvSpPr>
        <p:spPr/>
        <p:txBody>
          <a:bodyPr/>
          <a:lstStyle/>
          <a:p>
            <a:fld id="{16DBD0CC-423F-4B58-AFF5-83B6DD233671}" type="slidenum">
              <a:rPr lang="en-IL" smtClean="0"/>
              <a:t>27</a:t>
            </a:fld>
            <a:endParaRPr lang="en-IL"/>
          </a:p>
        </p:txBody>
      </p:sp>
      <p:pic>
        <p:nvPicPr>
          <p:cNvPr id="6" name="Picture 5">
            <a:extLst>
              <a:ext uri="{FF2B5EF4-FFF2-40B4-BE49-F238E27FC236}">
                <a16:creationId xmlns:a16="http://schemas.microsoft.com/office/drawing/2014/main" id="{AF59C3A4-BB0C-BFF6-1691-6DEDFE743436}"/>
              </a:ext>
            </a:extLst>
          </p:cNvPr>
          <p:cNvPicPr>
            <a:picLocks noChangeAspect="1"/>
          </p:cNvPicPr>
          <p:nvPr/>
        </p:nvPicPr>
        <p:blipFill>
          <a:blip r:embed="rId3"/>
          <a:stretch>
            <a:fillRect/>
          </a:stretch>
        </p:blipFill>
        <p:spPr>
          <a:xfrm>
            <a:off x="2228310" y="2747867"/>
            <a:ext cx="7735380" cy="1362265"/>
          </a:xfrm>
          <a:prstGeom prst="rect">
            <a:avLst/>
          </a:prstGeom>
        </p:spPr>
      </p:pic>
    </p:spTree>
    <p:extLst>
      <p:ext uri="{BB962C8B-B14F-4D97-AF65-F5344CB8AC3E}">
        <p14:creationId xmlns:p14="http://schemas.microsoft.com/office/powerpoint/2010/main" val="18485368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A373A-47EE-3CF7-DBAA-F4B8EA1DB32E}"/>
              </a:ext>
            </a:extLst>
          </p:cNvPr>
          <p:cNvSpPr>
            <a:spLocks noGrp="1"/>
          </p:cNvSpPr>
          <p:nvPr>
            <p:ph type="title"/>
          </p:nvPr>
        </p:nvSpPr>
        <p:spPr/>
        <p:txBody>
          <a:bodyPr/>
          <a:lstStyle/>
          <a:p>
            <a:pPr algn="ctr"/>
            <a:r>
              <a:rPr lang="en-US" b="1" u="sng" dirty="0"/>
              <a:t>Objective</a:t>
            </a:r>
            <a:r>
              <a:rPr lang="en-US" u="sng" dirty="0"/>
              <a:t> </a:t>
            </a:r>
            <a:r>
              <a:rPr lang="en-US" b="1" u="sng" dirty="0"/>
              <a:t>functions</a:t>
            </a:r>
            <a:endParaRPr lang="en-IL" b="1" u="sn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4B58D0B-65AE-65F4-DB1D-46F73AC6FFAC}"/>
                  </a:ext>
                </a:extLst>
              </p:cNvPr>
              <p:cNvSpPr>
                <a:spLocks noGrp="1"/>
              </p:cNvSpPr>
              <p:nvPr>
                <p:ph idx="1"/>
              </p:nvPr>
            </p:nvSpPr>
            <p:spPr>
              <a:xfrm>
                <a:off x="67892" y="1497394"/>
                <a:ext cx="12209452" cy="5052251"/>
              </a:xfrm>
            </p:spPr>
            <p:txBody>
              <a:bodyPr>
                <a:normAutofit/>
              </a:bodyPr>
              <a:lstStyle/>
              <a:p>
                <a:r>
                  <a:rPr lang="en-US" dirty="0"/>
                  <a:t>Reminder that our general objective function form is:</a:t>
                </a:r>
              </a:p>
              <a:p>
                <a:endParaRPr lang="en-US" dirty="0"/>
              </a:p>
              <a:p>
                <a:pPr marL="0" indent="0">
                  <a:buNone/>
                </a:pPr>
                <a:endParaRPr lang="en-US" dirty="0"/>
              </a:p>
              <a:p>
                <a:pPr marL="0" indent="0">
                  <a:buNone/>
                </a:pPr>
                <a:r>
                  <a:rPr lang="en-US" dirty="0"/>
                  <a:t>Plugging the 2 equations from the previews slide into the objective form we get: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Denote that the expectation removed from the first and the second summand as they do not depend 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𝐿</m:t>
                        </m:r>
                      </m:sub>
                    </m:sSub>
                    <m:r>
                      <a:rPr lang="en-US" b="0" i="1" smtClean="0">
                        <a:latin typeface="Cambria Math" panose="02040503050406030204" pitchFamily="18" charset="0"/>
                      </a:rPr>
                      <m:t>.</m:t>
                    </m:r>
                  </m:oMath>
                </a14:m>
                <a:r>
                  <a:rPr lang="en-US" dirty="0"/>
                  <a:t> </a:t>
                </a:r>
              </a:p>
            </p:txBody>
          </p:sp>
        </mc:Choice>
        <mc:Fallback xmlns="">
          <p:sp>
            <p:nvSpPr>
              <p:cNvPr id="3" name="Content Placeholder 2">
                <a:extLst>
                  <a:ext uri="{FF2B5EF4-FFF2-40B4-BE49-F238E27FC236}">
                    <a16:creationId xmlns:a16="http://schemas.microsoft.com/office/drawing/2014/main" id="{44B58D0B-65AE-65F4-DB1D-46F73AC6FFAC}"/>
                  </a:ext>
                </a:extLst>
              </p:cNvPr>
              <p:cNvSpPr>
                <a:spLocks noGrp="1" noRot="1" noChangeAspect="1" noMove="1" noResize="1" noEditPoints="1" noAdjustHandles="1" noChangeArrowheads="1" noChangeShapeType="1" noTextEdit="1"/>
              </p:cNvSpPr>
              <p:nvPr>
                <p:ph idx="1"/>
              </p:nvPr>
            </p:nvSpPr>
            <p:spPr>
              <a:xfrm>
                <a:off x="67892" y="1497394"/>
                <a:ext cx="12209452" cy="5052251"/>
              </a:xfrm>
              <a:blipFill>
                <a:blip r:embed="rId2"/>
                <a:stretch>
                  <a:fillRect l="-999" t="-2053" b="-1449"/>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9C19CD9C-9FA5-29A7-A75F-F56C84F32A22}"/>
              </a:ext>
            </a:extLst>
          </p:cNvPr>
          <p:cNvSpPr>
            <a:spLocks noGrp="1"/>
          </p:cNvSpPr>
          <p:nvPr>
            <p:ph type="sldNum" sz="quarter" idx="12"/>
          </p:nvPr>
        </p:nvSpPr>
        <p:spPr/>
        <p:txBody>
          <a:bodyPr/>
          <a:lstStyle/>
          <a:p>
            <a:fld id="{16DBD0CC-423F-4B58-AFF5-83B6DD233671}" type="slidenum">
              <a:rPr lang="en-IL" smtClean="0"/>
              <a:t>28</a:t>
            </a:fld>
            <a:endParaRPr lang="en-IL"/>
          </a:p>
        </p:txBody>
      </p:sp>
      <p:pic>
        <p:nvPicPr>
          <p:cNvPr id="7" name="Picture 6">
            <a:extLst>
              <a:ext uri="{FF2B5EF4-FFF2-40B4-BE49-F238E27FC236}">
                <a16:creationId xmlns:a16="http://schemas.microsoft.com/office/drawing/2014/main" id="{5FE7A292-F4A2-CA85-9F91-A32DBD98A07C}"/>
              </a:ext>
            </a:extLst>
          </p:cNvPr>
          <p:cNvPicPr>
            <a:picLocks noChangeAspect="1"/>
          </p:cNvPicPr>
          <p:nvPr/>
        </p:nvPicPr>
        <p:blipFill>
          <a:blip r:embed="rId3"/>
          <a:stretch>
            <a:fillRect/>
          </a:stretch>
        </p:blipFill>
        <p:spPr>
          <a:xfrm>
            <a:off x="1321634" y="2040666"/>
            <a:ext cx="9347563" cy="930415"/>
          </a:xfrm>
          <a:prstGeom prst="rect">
            <a:avLst/>
          </a:prstGeom>
        </p:spPr>
      </p:pic>
      <p:pic>
        <p:nvPicPr>
          <p:cNvPr id="8" name="Picture 7">
            <a:extLst>
              <a:ext uri="{FF2B5EF4-FFF2-40B4-BE49-F238E27FC236}">
                <a16:creationId xmlns:a16="http://schemas.microsoft.com/office/drawing/2014/main" id="{A4C45EA5-2E61-0F79-4624-AC9C1FFBBB33}"/>
              </a:ext>
            </a:extLst>
          </p:cNvPr>
          <p:cNvPicPr>
            <a:picLocks noChangeAspect="1"/>
          </p:cNvPicPr>
          <p:nvPr/>
        </p:nvPicPr>
        <p:blipFill>
          <a:blip r:embed="rId4"/>
          <a:stretch>
            <a:fillRect/>
          </a:stretch>
        </p:blipFill>
        <p:spPr>
          <a:xfrm>
            <a:off x="1252728" y="3617905"/>
            <a:ext cx="8010907" cy="1775482"/>
          </a:xfrm>
          <a:prstGeom prst="rect">
            <a:avLst/>
          </a:prstGeom>
        </p:spPr>
      </p:pic>
    </p:spTree>
    <p:extLst>
      <p:ext uri="{BB962C8B-B14F-4D97-AF65-F5344CB8AC3E}">
        <p14:creationId xmlns:p14="http://schemas.microsoft.com/office/powerpoint/2010/main" val="13360416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A373A-47EE-3CF7-DBAA-F4B8EA1DB32E}"/>
              </a:ext>
            </a:extLst>
          </p:cNvPr>
          <p:cNvSpPr>
            <a:spLocks noGrp="1"/>
          </p:cNvSpPr>
          <p:nvPr>
            <p:ph type="title"/>
          </p:nvPr>
        </p:nvSpPr>
        <p:spPr/>
        <p:txBody>
          <a:bodyPr/>
          <a:lstStyle/>
          <a:p>
            <a:pPr algn="ctr"/>
            <a:r>
              <a:rPr lang="en-US" b="1" u="sng" dirty="0"/>
              <a:t>Objective</a:t>
            </a:r>
            <a:r>
              <a:rPr lang="en-US" u="sng" dirty="0"/>
              <a:t> </a:t>
            </a:r>
            <a:r>
              <a:rPr lang="en-US" b="1" u="sng" dirty="0"/>
              <a:t>functions</a:t>
            </a:r>
            <a:endParaRPr lang="en-IL" b="1" u="sng" dirty="0"/>
          </a:p>
        </p:txBody>
      </p:sp>
      <p:sp>
        <p:nvSpPr>
          <p:cNvPr id="3" name="Content Placeholder 2">
            <a:extLst>
              <a:ext uri="{FF2B5EF4-FFF2-40B4-BE49-F238E27FC236}">
                <a16:creationId xmlns:a16="http://schemas.microsoft.com/office/drawing/2014/main" id="{44B58D0B-65AE-65F4-DB1D-46F73AC6FFAC}"/>
              </a:ext>
            </a:extLst>
          </p:cNvPr>
          <p:cNvSpPr>
            <a:spLocks noGrp="1"/>
          </p:cNvSpPr>
          <p:nvPr>
            <p:ph idx="1"/>
          </p:nvPr>
        </p:nvSpPr>
        <p:spPr>
          <a:xfrm>
            <a:off x="67892" y="1497394"/>
            <a:ext cx="12209452" cy="5052251"/>
          </a:xfrm>
        </p:spPr>
        <p:txBody>
          <a:bodyPr>
            <a:normAutofit fontScale="85000" lnSpcReduction="20000"/>
          </a:bodyPr>
          <a:lstStyle/>
          <a:p>
            <a:r>
              <a:rPr lang="en-US" dirty="0"/>
              <a:t>After computing the expectation in the last summand in the objective function in the previews slide, the objective function get the form:</a:t>
            </a:r>
          </a:p>
          <a:p>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pPr marL="0" indent="0">
              <a:buNone/>
            </a:pPr>
            <a:r>
              <a:rPr lang="en-US" dirty="0"/>
              <a:t>Where the  term (a) contains term penalizing control usage; the term (b) contains terms penalizing uncertainty,  and the term (c) represents the expected inventive in reaching the goal.</a:t>
            </a:r>
          </a:p>
          <a:p>
            <a:pPr marL="0" indent="0">
              <a:buNone/>
            </a:pPr>
            <a:endParaRPr lang="en-US" dirty="0"/>
          </a:p>
          <a:p>
            <a:pPr marL="0" indent="0">
              <a:buNone/>
            </a:pPr>
            <a:r>
              <a:rPr lang="en-US" dirty="0"/>
              <a:t>	</a:t>
            </a:r>
          </a:p>
          <a:p>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9C19CD9C-9FA5-29A7-A75F-F56C84F32A22}"/>
              </a:ext>
            </a:extLst>
          </p:cNvPr>
          <p:cNvSpPr>
            <a:spLocks noGrp="1"/>
          </p:cNvSpPr>
          <p:nvPr>
            <p:ph type="sldNum" sz="quarter" idx="12"/>
          </p:nvPr>
        </p:nvSpPr>
        <p:spPr/>
        <p:txBody>
          <a:bodyPr/>
          <a:lstStyle/>
          <a:p>
            <a:fld id="{16DBD0CC-423F-4B58-AFF5-83B6DD233671}" type="slidenum">
              <a:rPr lang="en-IL" smtClean="0"/>
              <a:t>29</a:t>
            </a:fld>
            <a:endParaRPr lang="en-IL"/>
          </a:p>
        </p:txBody>
      </p:sp>
      <p:pic>
        <p:nvPicPr>
          <p:cNvPr id="6" name="Picture 5">
            <a:extLst>
              <a:ext uri="{FF2B5EF4-FFF2-40B4-BE49-F238E27FC236}">
                <a16:creationId xmlns:a16="http://schemas.microsoft.com/office/drawing/2014/main" id="{F0223015-EB51-3B53-DCC8-B5CC3A75F23C}"/>
              </a:ext>
            </a:extLst>
          </p:cNvPr>
          <p:cNvPicPr>
            <a:picLocks noChangeAspect="1"/>
          </p:cNvPicPr>
          <p:nvPr/>
        </p:nvPicPr>
        <p:blipFill>
          <a:blip r:embed="rId2"/>
          <a:stretch>
            <a:fillRect/>
          </a:stretch>
        </p:blipFill>
        <p:spPr>
          <a:xfrm>
            <a:off x="2212848" y="2227245"/>
            <a:ext cx="7124700" cy="2185748"/>
          </a:xfrm>
          <a:prstGeom prst="rect">
            <a:avLst/>
          </a:prstGeom>
        </p:spPr>
      </p:pic>
    </p:spTree>
    <p:extLst>
      <p:ext uri="{BB962C8B-B14F-4D97-AF65-F5344CB8AC3E}">
        <p14:creationId xmlns:p14="http://schemas.microsoft.com/office/powerpoint/2010/main" val="7696844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FC18A0B-6546-7C69-354A-655D1D58FC78}"/>
              </a:ext>
            </a:extLst>
          </p:cNvPr>
          <p:cNvSpPr>
            <a:spLocks noGrp="1"/>
          </p:cNvSpPr>
          <p:nvPr>
            <p:ph type="sldNum" sz="quarter" idx="12"/>
          </p:nvPr>
        </p:nvSpPr>
        <p:spPr/>
        <p:txBody>
          <a:bodyPr/>
          <a:lstStyle/>
          <a:p>
            <a:fld id="{16DBD0CC-423F-4B58-AFF5-83B6DD233671}" type="slidenum">
              <a:rPr lang="en-IL" smtClean="0"/>
              <a:t>3</a:t>
            </a:fld>
            <a:endParaRPr lang="en-IL"/>
          </a:p>
        </p:txBody>
      </p:sp>
      <p:sp>
        <p:nvSpPr>
          <p:cNvPr id="5" name="TextBox 4">
            <a:extLst>
              <a:ext uri="{FF2B5EF4-FFF2-40B4-BE49-F238E27FC236}">
                <a16:creationId xmlns:a16="http://schemas.microsoft.com/office/drawing/2014/main" id="{70A1717E-7D0D-9BF6-513D-46570E2A1E63}"/>
              </a:ext>
            </a:extLst>
          </p:cNvPr>
          <p:cNvSpPr txBox="1"/>
          <p:nvPr/>
        </p:nvSpPr>
        <p:spPr>
          <a:xfrm>
            <a:off x="827315" y="874455"/>
            <a:ext cx="3624942" cy="2554545"/>
          </a:xfrm>
          <a:prstGeom prst="rect">
            <a:avLst/>
          </a:prstGeom>
          <a:noFill/>
        </p:spPr>
        <p:txBody>
          <a:bodyPr wrap="square" rtlCol="1">
            <a:spAutoFit/>
          </a:bodyPr>
          <a:lstStyle/>
          <a:p>
            <a:r>
              <a:rPr lang="en-US" sz="3200" u="sng" dirty="0"/>
              <a:t>Mission</a:t>
            </a:r>
          </a:p>
          <a:p>
            <a:pPr marL="457200" indent="-457200">
              <a:buFont typeface="Arial" panose="020B0604020202020204" pitchFamily="34" charset="0"/>
              <a:buChar char="•"/>
            </a:pPr>
            <a:r>
              <a:rPr lang="en-US" sz="3200" dirty="0"/>
              <a:t>Reach goals without exceeding uncertainty level</a:t>
            </a:r>
          </a:p>
        </p:txBody>
      </p:sp>
      <p:sp>
        <p:nvSpPr>
          <p:cNvPr id="6" name="TextBox 5">
            <a:extLst>
              <a:ext uri="{FF2B5EF4-FFF2-40B4-BE49-F238E27FC236}">
                <a16:creationId xmlns:a16="http://schemas.microsoft.com/office/drawing/2014/main" id="{F18D7FF4-56B6-69A7-F2CA-881102295208}"/>
              </a:ext>
            </a:extLst>
          </p:cNvPr>
          <p:cNvSpPr txBox="1"/>
          <p:nvPr/>
        </p:nvSpPr>
        <p:spPr>
          <a:xfrm>
            <a:off x="5479262" y="874455"/>
            <a:ext cx="6361678" cy="1569660"/>
          </a:xfrm>
          <a:prstGeom prst="rect">
            <a:avLst/>
          </a:prstGeom>
          <a:noFill/>
        </p:spPr>
        <p:txBody>
          <a:bodyPr wrap="none" rtlCol="1">
            <a:spAutoFit/>
          </a:bodyPr>
          <a:lstStyle/>
          <a:p>
            <a:r>
              <a:rPr lang="en-US" sz="3200" u="sng" dirty="0"/>
              <a:t>Assumptions</a:t>
            </a:r>
          </a:p>
          <a:p>
            <a:pPr marL="457200" indent="-457200">
              <a:buFont typeface="Arial" panose="020B0604020202020204" pitchFamily="34" charset="0"/>
              <a:buChar char="•"/>
            </a:pPr>
            <a:r>
              <a:rPr lang="en-US" sz="3200" dirty="0"/>
              <a:t>Unknown Environments </a:t>
            </a:r>
          </a:p>
          <a:p>
            <a:pPr marL="457200" indent="-457200">
              <a:buFont typeface="Arial" panose="020B0604020202020204" pitchFamily="34" charset="0"/>
              <a:buChar char="•"/>
            </a:pPr>
            <a:r>
              <a:rPr lang="en-US" sz="3200" dirty="0"/>
              <a:t>Maximum Likelihood observations</a:t>
            </a:r>
            <a:endParaRPr lang="he-IL" sz="3200" dirty="0"/>
          </a:p>
        </p:txBody>
      </p:sp>
    </p:spTree>
    <p:extLst>
      <p:ext uri="{BB962C8B-B14F-4D97-AF65-F5344CB8AC3E}">
        <p14:creationId xmlns:p14="http://schemas.microsoft.com/office/powerpoint/2010/main" val="40966900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A373A-47EE-3CF7-DBAA-F4B8EA1DB32E}"/>
              </a:ext>
            </a:extLst>
          </p:cNvPr>
          <p:cNvSpPr>
            <a:spLocks noGrp="1"/>
          </p:cNvSpPr>
          <p:nvPr>
            <p:ph type="title"/>
          </p:nvPr>
        </p:nvSpPr>
        <p:spPr>
          <a:xfrm>
            <a:off x="708242" y="207241"/>
            <a:ext cx="10515600" cy="1325563"/>
          </a:xfrm>
        </p:spPr>
        <p:txBody>
          <a:bodyPr/>
          <a:lstStyle/>
          <a:p>
            <a:pPr algn="ctr"/>
            <a:r>
              <a:rPr lang="en-US" b="1" u="sng" dirty="0"/>
              <a:t>Objective</a:t>
            </a:r>
            <a:r>
              <a:rPr lang="en-US" u="sng" dirty="0"/>
              <a:t> </a:t>
            </a:r>
            <a:r>
              <a:rPr lang="en-US" b="1" u="sng" dirty="0"/>
              <a:t>functions</a:t>
            </a:r>
            <a:endParaRPr lang="en-IL" b="1" u="sn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4B58D0B-65AE-65F4-DB1D-46F73AC6FFAC}"/>
                  </a:ext>
                </a:extLst>
              </p:cNvPr>
              <p:cNvSpPr>
                <a:spLocks noGrp="1"/>
              </p:cNvSpPr>
              <p:nvPr>
                <p:ph idx="1"/>
              </p:nvPr>
            </p:nvSpPr>
            <p:spPr>
              <a:xfrm>
                <a:off x="708242" y="1822684"/>
                <a:ext cx="10255684" cy="4243785"/>
              </a:xfrm>
            </p:spPr>
            <p:txBody>
              <a:bodyPr>
                <a:normAutofit fontScale="25000" lnSpcReduction="20000"/>
              </a:bodyPr>
              <a:lstStyle/>
              <a:p>
                <a:pPr marL="0" indent="0">
                  <a:buNone/>
                </a:pPr>
                <a:r>
                  <a:rPr lang="en-US" sz="8000" dirty="0"/>
                  <a:t>In the final </a:t>
                </a:r>
                <a:r>
                  <a:rPr lang="en-US" sz="8000"/>
                  <a:t>objective term, </a:t>
                </a:r>
                <a:r>
                  <a:rPr lang="en-US" sz="8000" dirty="0"/>
                  <a:t>we saw that we have three weight matrices </a:t>
                </a:r>
                <a14:m>
                  <m:oMath xmlns:m="http://schemas.openxmlformats.org/officeDocument/2006/math">
                    <m:sSub>
                      <m:sSubPr>
                        <m:ctrlPr>
                          <a:rPr lang="en-US" sz="8000" b="0" i="1" smtClean="0">
                            <a:latin typeface="Cambria Math" panose="02040503050406030204" pitchFamily="18" charset="0"/>
                          </a:rPr>
                        </m:ctrlPr>
                      </m:sSubPr>
                      <m:e>
                        <m:r>
                          <a:rPr lang="en-US" sz="8000" b="0" i="1" smtClean="0">
                            <a:latin typeface="Cambria Math" panose="02040503050406030204" pitchFamily="18" charset="0"/>
                          </a:rPr>
                          <m:t>𝑀</m:t>
                        </m:r>
                      </m:e>
                      <m:sub>
                        <m:r>
                          <m:rPr>
                            <m:sty m:val="p"/>
                          </m:rPr>
                          <a:rPr lang="en-US" sz="8000" b="0" i="0" smtClean="0">
                            <a:latin typeface="Cambria Math" panose="02040503050406030204" pitchFamily="18" charset="0"/>
                          </a:rPr>
                          <m:t>Σ</m:t>
                        </m:r>
                      </m:sub>
                    </m:sSub>
                    <m:r>
                      <a:rPr lang="en-US" sz="8000" b="0" i="1" smtClean="0">
                        <a:latin typeface="Cambria Math" panose="02040503050406030204" pitchFamily="18" charset="0"/>
                      </a:rPr>
                      <m:t>,</m:t>
                    </m:r>
                    <m:sSub>
                      <m:sSubPr>
                        <m:ctrlPr>
                          <a:rPr lang="en-US" sz="8000" b="0" i="1" smtClean="0">
                            <a:latin typeface="Cambria Math" panose="02040503050406030204" pitchFamily="18" charset="0"/>
                          </a:rPr>
                        </m:ctrlPr>
                      </m:sSubPr>
                      <m:e>
                        <m:r>
                          <a:rPr lang="en-US" sz="8000" b="0" i="1" smtClean="0">
                            <a:latin typeface="Cambria Math" panose="02040503050406030204" pitchFamily="18" charset="0"/>
                          </a:rPr>
                          <m:t>𝑀</m:t>
                        </m:r>
                      </m:e>
                      <m:sub>
                        <m:r>
                          <a:rPr lang="en-US" sz="8000" b="0" i="1" smtClean="0">
                            <a:latin typeface="Cambria Math" panose="02040503050406030204" pitchFamily="18" charset="0"/>
                          </a:rPr>
                          <m:t>𝑢</m:t>
                        </m:r>
                      </m:sub>
                    </m:sSub>
                    <m:r>
                      <a:rPr lang="en-US" sz="8000" b="0" i="1" smtClean="0">
                        <a:latin typeface="Cambria Math" panose="02040503050406030204" pitchFamily="18" charset="0"/>
                      </a:rPr>
                      <m:t> </m:t>
                    </m:r>
                    <m:r>
                      <a:rPr lang="en-US" sz="8000" b="0" i="1" smtClean="0">
                        <a:latin typeface="Cambria Math" panose="02040503050406030204" pitchFamily="18" charset="0"/>
                      </a:rPr>
                      <m:t>𝑎𝑛𝑑</m:t>
                    </m:r>
                    <m:r>
                      <a:rPr lang="en-US" sz="8000" b="0" i="1" smtClean="0">
                        <a:latin typeface="Cambria Math" panose="02040503050406030204" pitchFamily="18" charset="0"/>
                      </a:rPr>
                      <m:t> </m:t>
                    </m:r>
                    <m:sSub>
                      <m:sSubPr>
                        <m:ctrlPr>
                          <a:rPr lang="en-US" sz="8000" b="0" i="1" smtClean="0">
                            <a:latin typeface="Cambria Math" panose="02040503050406030204" pitchFamily="18" charset="0"/>
                          </a:rPr>
                        </m:ctrlPr>
                      </m:sSubPr>
                      <m:e>
                        <m:r>
                          <a:rPr lang="en-US" sz="8000" b="0" i="1" smtClean="0">
                            <a:latin typeface="Cambria Math" panose="02040503050406030204" pitchFamily="18" charset="0"/>
                          </a:rPr>
                          <m:t>𝑀</m:t>
                        </m:r>
                      </m:e>
                      <m:sub>
                        <m:r>
                          <a:rPr lang="en-US" sz="8000" b="0" i="1" smtClean="0">
                            <a:latin typeface="Cambria Math" panose="02040503050406030204" pitchFamily="18" charset="0"/>
                          </a:rPr>
                          <m:t>𝑥</m:t>
                        </m:r>
                      </m:sub>
                    </m:sSub>
                    <m:r>
                      <a:rPr lang="en-US" sz="8000" b="0" i="0" smtClean="0">
                        <a:latin typeface="Cambria Math" panose="02040503050406030204" pitchFamily="18" charset="0"/>
                      </a:rPr>
                      <m:t>,</m:t>
                    </m:r>
                  </m:oMath>
                </a14:m>
                <a:r>
                  <a:rPr lang="en-US" sz="8000" dirty="0"/>
                  <a:t> and now we will discuss how to properly choose them.</a:t>
                </a:r>
              </a:p>
              <a:p>
                <a:pPr marL="0" indent="0">
                  <a:buNone/>
                </a:pPr>
                <a:r>
                  <a:rPr lang="en-US" sz="8000" dirty="0"/>
                  <a:t>Choice of </a:t>
                </a:r>
                <a14:m>
                  <m:oMath xmlns:m="http://schemas.openxmlformats.org/officeDocument/2006/math">
                    <m:sSub>
                      <m:sSubPr>
                        <m:ctrlPr>
                          <a:rPr lang="en-US" sz="8000" b="0" i="1" smtClean="0">
                            <a:latin typeface="Cambria Math" panose="02040503050406030204" pitchFamily="18" charset="0"/>
                          </a:rPr>
                        </m:ctrlPr>
                      </m:sSubPr>
                      <m:e>
                        <m:r>
                          <a:rPr lang="en-US" sz="8000" b="0" i="1" smtClean="0">
                            <a:latin typeface="Cambria Math" panose="02040503050406030204" pitchFamily="18" charset="0"/>
                          </a:rPr>
                          <m:t>𝑀</m:t>
                        </m:r>
                      </m:e>
                      <m:sub>
                        <m:r>
                          <a:rPr lang="en-US" sz="8000" b="0" i="1" smtClean="0">
                            <a:latin typeface="Cambria Math" panose="02040503050406030204" pitchFamily="18" charset="0"/>
                          </a:rPr>
                          <m:t>𝑢</m:t>
                        </m:r>
                      </m:sub>
                    </m:sSub>
                    <m:r>
                      <a:rPr lang="en-US" sz="8000" b="0" i="1" smtClean="0">
                        <a:latin typeface="Cambria Math" panose="02040503050406030204" pitchFamily="18" charset="0"/>
                      </a:rPr>
                      <m:t>: </m:t>
                    </m:r>
                    <m:r>
                      <a:rPr lang="en-US" sz="8000" b="0" i="0" smtClean="0">
                        <a:latin typeface="Cambria Math" panose="02040503050406030204" pitchFamily="18" charset="0"/>
                      </a:rPr>
                      <m:t> </m:t>
                    </m:r>
                  </m:oMath>
                </a14:m>
                <a:r>
                  <a:rPr lang="en-US" sz="8000" dirty="0"/>
                  <a:t>This matrix has a very intuitive function. A large </a:t>
                </a:r>
                <a14:m>
                  <m:oMath xmlns:m="http://schemas.openxmlformats.org/officeDocument/2006/math">
                    <m:sSub>
                      <m:sSubPr>
                        <m:ctrlPr>
                          <a:rPr lang="en-US" sz="8000" b="0" i="1" smtClean="0">
                            <a:latin typeface="Cambria Math" panose="02040503050406030204" pitchFamily="18" charset="0"/>
                          </a:rPr>
                        </m:ctrlPr>
                      </m:sSubPr>
                      <m:e>
                        <m:r>
                          <a:rPr lang="en-US" sz="8000" b="0" i="1" smtClean="0">
                            <a:latin typeface="Cambria Math" panose="02040503050406030204" pitchFamily="18" charset="0"/>
                          </a:rPr>
                          <m:t>𝑀</m:t>
                        </m:r>
                      </m:e>
                      <m:sub>
                        <m:r>
                          <a:rPr lang="en-US" sz="8000" b="0" i="1" smtClean="0">
                            <a:latin typeface="Cambria Math" panose="02040503050406030204" pitchFamily="18" charset="0"/>
                          </a:rPr>
                          <m:t>𝑢</m:t>
                        </m:r>
                      </m:sub>
                    </m:sSub>
                  </m:oMath>
                </a14:m>
                <a:r>
                  <a:rPr lang="en-US" sz="8000" b="0" dirty="0"/>
                  <a:t> induces more conservative policies that penalize large controls. In the paper scenario, the control usage </a:t>
                </a:r>
                <a14:m>
                  <m:oMath xmlns:m="http://schemas.openxmlformats.org/officeDocument/2006/math">
                    <m:r>
                      <a:rPr lang="en-US" sz="8000" b="0" i="1" smtClean="0">
                        <a:latin typeface="Cambria Math" panose="02040503050406030204" pitchFamily="18" charset="0"/>
                      </a:rPr>
                      <m:t>𝜁</m:t>
                    </m:r>
                    <m:r>
                      <a:rPr lang="en-US" sz="8000" b="0" i="1" smtClean="0">
                        <a:latin typeface="Cambria Math" panose="02040503050406030204" pitchFamily="18" charset="0"/>
                      </a:rPr>
                      <m:t>(</m:t>
                    </m:r>
                    <m:r>
                      <a:rPr lang="en-US" sz="8000" b="0" i="1" smtClean="0">
                        <a:latin typeface="Cambria Math" panose="02040503050406030204" pitchFamily="18" charset="0"/>
                      </a:rPr>
                      <m:t>𝑢</m:t>
                    </m:r>
                    <m:r>
                      <a:rPr lang="en-US" sz="8000" b="0" i="1" smtClean="0">
                        <a:latin typeface="Cambria Math" panose="02040503050406030204" pitchFamily="18" charset="0"/>
                      </a:rPr>
                      <m:t>)</m:t>
                    </m:r>
                  </m:oMath>
                </a14:m>
                <a:r>
                  <a:rPr lang="en-US" sz="8000" b="0" dirty="0"/>
                  <a:t> quantifies the change in the yaw angle;, which is used by the UAV to control the direction of its motion. In th</a:t>
                </a:r>
                <a:r>
                  <a:rPr lang="en-US" sz="8000" dirty="0"/>
                  <a:t>e demonstrated Figure, from the paper below, we can see that higher values of </a:t>
                </a:r>
                <a14:m>
                  <m:oMath xmlns:m="http://schemas.openxmlformats.org/officeDocument/2006/math">
                    <m:sSub>
                      <m:sSubPr>
                        <m:ctrlPr>
                          <a:rPr lang="en-US" sz="8000" b="0" i="1" smtClean="0">
                            <a:latin typeface="Cambria Math" panose="02040503050406030204" pitchFamily="18" charset="0"/>
                          </a:rPr>
                        </m:ctrlPr>
                      </m:sSubPr>
                      <m:e>
                        <m:r>
                          <a:rPr lang="en-US" sz="8000" b="0" i="1" smtClean="0">
                            <a:latin typeface="Cambria Math" panose="02040503050406030204" pitchFamily="18" charset="0"/>
                          </a:rPr>
                          <m:t>𝑀</m:t>
                        </m:r>
                      </m:e>
                      <m:sub>
                        <m:r>
                          <a:rPr lang="en-US" sz="8000" b="0" i="1" smtClean="0">
                            <a:latin typeface="Cambria Math" panose="02040503050406030204" pitchFamily="18" charset="0"/>
                          </a:rPr>
                          <m:t>𝑢</m:t>
                        </m:r>
                      </m:sub>
                    </m:sSub>
                  </m:oMath>
                </a14:m>
                <a:r>
                  <a:rPr lang="en-US" sz="8000" b="0" dirty="0"/>
                  <a:t> lead to smoother movement (apply smaller force to change the yaw angle). In the figure the goal is to move from the red point to each of the points 1,3,5,7 and then go back to the start position.</a:t>
                </a:r>
              </a:p>
              <a:p>
                <a:pPr marL="0" indent="0">
                  <a:buNone/>
                </a:pPr>
                <a:endParaRPr lang="en-US" sz="7400" b="0" dirty="0"/>
              </a:p>
              <a:p>
                <a:pPr marL="0" indent="0">
                  <a:buNone/>
                </a:pPr>
                <a:endParaRPr lang="en-US" sz="7400" b="0" dirty="0"/>
              </a:p>
              <a:p>
                <a:endParaRPr lang="en-US" sz="4400" dirty="0"/>
              </a:p>
              <a:p>
                <a:pPr marL="0" indent="0">
                  <a:buNone/>
                </a:pPr>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	</a:t>
                </a:r>
              </a:p>
              <a:p>
                <a:endParaRPr lang="en-US" dirty="0"/>
              </a:p>
              <a:p>
                <a:pPr marL="0" indent="0">
                  <a:buNone/>
                </a:pPr>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4B58D0B-65AE-65F4-DB1D-46F73AC6FFAC}"/>
                  </a:ext>
                </a:extLst>
              </p:cNvPr>
              <p:cNvSpPr>
                <a:spLocks noGrp="1" noRot="1" noChangeAspect="1" noMove="1" noResize="1" noEditPoints="1" noAdjustHandles="1" noChangeArrowheads="1" noChangeShapeType="1" noTextEdit="1"/>
              </p:cNvSpPr>
              <p:nvPr>
                <p:ph idx="1"/>
              </p:nvPr>
            </p:nvSpPr>
            <p:spPr>
              <a:xfrm>
                <a:off x="708242" y="1822684"/>
                <a:ext cx="10255684" cy="4243785"/>
              </a:xfrm>
              <a:blipFill>
                <a:blip r:embed="rId2"/>
                <a:stretch>
                  <a:fillRect l="-594" t="-2730" r="-119"/>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9C19CD9C-9FA5-29A7-A75F-F56C84F32A22}"/>
              </a:ext>
            </a:extLst>
          </p:cNvPr>
          <p:cNvSpPr>
            <a:spLocks noGrp="1"/>
          </p:cNvSpPr>
          <p:nvPr>
            <p:ph type="sldNum" sz="quarter" idx="12"/>
          </p:nvPr>
        </p:nvSpPr>
        <p:spPr/>
        <p:txBody>
          <a:bodyPr/>
          <a:lstStyle/>
          <a:p>
            <a:fld id="{16DBD0CC-423F-4B58-AFF5-83B6DD233671}" type="slidenum">
              <a:rPr lang="en-IL" smtClean="0"/>
              <a:t>30</a:t>
            </a:fld>
            <a:endParaRPr lang="en-IL"/>
          </a:p>
        </p:txBody>
      </p:sp>
      <p:sp>
        <p:nvSpPr>
          <p:cNvPr id="8" name="TextBox 7">
            <a:extLst>
              <a:ext uri="{FF2B5EF4-FFF2-40B4-BE49-F238E27FC236}">
                <a16:creationId xmlns:a16="http://schemas.microsoft.com/office/drawing/2014/main" id="{CEDED8FB-1B4C-DE35-5A9C-1443A344B03A}"/>
              </a:ext>
            </a:extLst>
          </p:cNvPr>
          <p:cNvSpPr txBox="1"/>
          <p:nvPr/>
        </p:nvSpPr>
        <p:spPr>
          <a:xfrm>
            <a:off x="2183056" y="1224220"/>
            <a:ext cx="7306056" cy="523220"/>
          </a:xfrm>
          <a:prstGeom prst="rect">
            <a:avLst/>
          </a:prstGeom>
          <a:noFill/>
        </p:spPr>
        <p:txBody>
          <a:bodyPr wrap="square" rtlCol="0">
            <a:spAutoFit/>
          </a:bodyPr>
          <a:lstStyle/>
          <a:p>
            <a:pPr algn="ctr"/>
            <a:r>
              <a:rPr lang="en-US" sz="2800" u="sng" dirty="0"/>
              <a:t>Implementation Details</a:t>
            </a:r>
            <a:endParaRPr lang="en-IL" sz="2800" u="sng" dirty="0"/>
          </a:p>
        </p:txBody>
      </p:sp>
      <p:pic>
        <p:nvPicPr>
          <p:cNvPr id="10" name="Picture 9">
            <a:extLst>
              <a:ext uri="{FF2B5EF4-FFF2-40B4-BE49-F238E27FC236}">
                <a16:creationId xmlns:a16="http://schemas.microsoft.com/office/drawing/2014/main" id="{13E2F2B6-002D-CC7A-291E-5055B2B6CED0}"/>
              </a:ext>
            </a:extLst>
          </p:cNvPr>
          <p:cNvPicPr>
            <a:picLocks noChangeAspect="1"/>
          </p:cNvPicPr>
          <p:nvPr/>
        </p:nvPicPr>
        <p:blipFill>
          <a:blip r:embed="rId3"/>
          <a:stretch>
            <a:fillRect/>
          </a:stretch>
        </p:blipFill>
        <p:spPr>
          <a:xfrm>
            <a:off x="2774411" y="3800635"/>
            <a:ext cx="5836189" cy="2722249"/>
          </a:xfrm>
          <a:prstGeom prst="rect">
            <a:avLst/>
          </a:prstGeom>
        </p:spPr>
      </p:pic>
    </p:spTree>
    <p:extLst>
      <p:ext uri="{BB962C8B-B14F-4D97-AF65-F5344CB8AC3E}">
        <p14:creationId xmlns:p14="http://schemas.microsoft.com/office/powerpoint/2010/main" val="939508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7D59266-F2C5-5003-916F-0F535269E3D6}"/>
              </a:ext>
            </a:extLst>
          </p:cNvPr>
          <p:cNvSpPr>
            <a:spLocks noGrp="1"/>
          </p:cNvSpPr>
          <p:nvPr>
            <p:ph type="sldNum" sz="quarter" idx="12"/>
          </p:nvPr>
        </p:nvSpPr>
        <p:spPr/>
        <p:txBody>
          <a:bodyPr/>
          <a:lstStyle/>
          <a:p>
            <a:fld id="{16DBD0CC-423F-4B58-AFF5-83B6DD233671}" type="slidenum">
              <a:rPr lang="en-IL" smtClean="0"/>
              <a:t>4</a:t>
            </a:fld>
            <a:endParaRPr lang="en-IL"/>
          </a:p>
        </p:txBody>
      </p:sp>
      <p:pic>
        <p:nvPicPr>
          <p:cNvPr id="6" name="Picture 5">
            <a:extLst>
              <a:ext uri="{FF2B5EF4-FFF2-40B4-BE49-F238E27FC236}">
                <a16:creationId xmlns:a16="http://schemas.microsoft.com/office/drawing/2014/main" id="{65E343FF-81C3-8B9A-19A5-5E64CE646F5F}"/>
              </a:ext>
            </a:extLst>
          </p:cNvPr>
          <p:cNvPicPr>
            <a:picLocks noChangeAspect="1"/>
          </p:cNvPicPr>
          <p:nvPr/>
        </p:nvPicPr>
        <p:blipFill>
          <a:blip r:embed="rId2"/>
          <a:stretch>
            <a:fillRect/>
          </a:stretch>
        </p:blipFill>
        <p:spPr>
          <a:xfrm>
            <a:off x="6531428" y="1624012"/>
            <a:ext cx="5800725" cy="3762375"/>
          </a:xfrm>
          <a:prstGeom prst="rect">
            <a:avLst/>
          </a:prstGeom>
        </p:spPr>
      </p:pic>
      <p:pic>
        <p:nvPicPr>
          <p:cNvPr id="8" name="Picture 7">
            <a:extLst>
              <a:ext uri="{FF2B5EF4-FFF2-40B4-BE49-F238E27FC236}">
                <a16:creationId xmlns:a16="http://schemas.microsoft.com/office/drawing/2014/main" id="{ECF49772-D89E-8B19-5397-CF9D541117CE}"/>
              </a:ext>
            </a:extLst>
          </p:cNvPr>
          <p:cNvPicPr>
            <a:picLocks noChangeAspect="1"/>
          </p:cNvPicPr>
          <p:nvPr/>
        </p:nvPicPr>
        <p:blipFill>
          <a:blip r:embed="rId3"/>
          <a:stretch>
            <a:fillRect/>
          </a:stretch>
        </p:blipFill>
        <p:spPr>
          <a:xfrm>
            <a:off x="170771" y="654049"/>
            <a:ext cx="7144430" cy="1108184"/>
          </a:xfrm>
          <a:prstGeom prst="rect">
            <a:avLst/>
          </a:prstGeom>
        </p:spPr>
      </p:pic>
      <p:pic>
        <p:nvPicPr>
          <p:cNvPr id="10" name="Picture 9">
            <a:extLst>
              <a:ext uri="{FF2B5EF4-FFF2-40B4-BE49-F238E27FC236}">
                <a16:creationId xmlns:a16="http://schemas.microsoft.com/office/drawing/2014/main" id="{585BCFF6-AA28-923B-1B4B-3977EDC8D3ED}"/>
              </a:ext>
            </a:extLst>
          </p:cNvPr>
          <p:cNvPicPr>
            <a:picLocks noChangeAspect="1"/>
          </p:cNvPicPr>
          <p:nvPr/>
        </p:nvPicPr>
        <p:blipFill>
          <a:blip r:embed="rId4"/>
          <a:stretch>
            <a:fillRect/>
          </a:stretch>
        </p:blipFill>
        <p:spPr>
          <a:xfrm>
            <a:off x="866775" y="2448605"/>
            <a:ext cx="5229225" cy="828675"/>
          </a:xfrm>
          <a:prstGeom prst="rect">
            <a:avLst/>
          </a:prstGeom>
        </p:spPr>
      </p:pic>
    </p:spTree>
    <p:extLst>
      <p:ext uri="{BB962C8B-B14F-4D97-AF65-F5344CB8AC3E}">
        <p14:creationId xmlns:p14="http://schemas.microsoft.com/office/powerpoint/2010/main" val="4202773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88E4BAD-2C84-3F7E-9871-5B62D45C7629}"/>
              </a:ext>
            </a:extLst>
          </p:cNvPr>
          <p:cNvSpPr>
            <a:spLocks noGrp="1"/>
          </p:cNvSpPr>
          <p:nvPr>
            <p:ph type="sldNum" sz="quarter" idx="12"/>
          </p:nvPr>
        </p:nvSpPr>
        <p:spPr/>
        <p:txBody>
          <a:bodyPr/>
          <a:lstStyle/>
          <a:p>
            <a:fld id="{16DBD0CC-423F-4B58-AFF5-83B6DD233671}" type="slidenum">
              <a:rPr lang="en-IL" smtClean="0"/>
              <a:t>5</a:t>
            </a:fld>
            <a:endParaRPr lang="en-IL"/>
          </a:p>
        </p:txBody>
      </p:sp>
      <p:pic>
        <p:nvPicPr>
          <p:cNvPr id="6" name="Picture 5">
            <a:extLst>
              <a:ext uri="{FF2B5EF4-FFF2-40B4-BE49-F238E27FC236}">
                <a16:creationId xmlns:a16="http://schemas.microsoft.com/office/drawing/2014/main" id="{3E15B96D-21C3-32EE-7F25-A70D1D34D01D}"/>
              </a:ext>
            </a:extLst>
          </p:cNvPr>
          <p:cNvPicPr>
            <a:picLocks noChangeAspect="1"/>
          </p:cNvPicPr>
          <p:nvPr/>
        </p:nvPicPr>
        <p:blipFill>
          <a:blip r:embed="rId2"/>
          <a:stretch>
            <a:fillRect/>
          </a:stretch>
        </p:blipFill>
        <p:spPr>
          <a:xfrm>
            <a:off x="1257300" y="990600"/>
            <a:ext cx="8724900" cy="2438400"/>
          </a:xfrm>
          <a:prstGeom prst="rect">
            <a:avLst/>
          </a:prstGeom>
        </p:spPr>
      </p:pic>
      <p:pic>
        <p:nvPicPr>
          <p:cNvPr id="8" name="Picture 7">
            <a:extLst>
              <a:ext uri="{FF2B5EF4-FFF2-40B4-BE49-F238E27FC236}">
                <a16:creationId xmlns:a16="http://schemas.microsoft.com/office/drawing/2014/main" id="{8A4399E5-FC8B-4102-298F-EF33FD976866}"/>
              </a:ext>
            </a:extLst>
          </p:cNvPr>
          <p:cNvPicPr>
            <a:picLocks noChangeAspect="1"/>
          </p:cNvPicPr>
          <p:nvPr/>
        </p:nvPicPr>
        <p:blipFill>
          <a:blip r:embed="rId3"/>
          <a:stretch>
            <a:fillRect/>
          </a:stretch>
        </p:blipFill>
        <p:spPr>
          <a:xfrm>
            <a:off x="2119312" y="4040640"/>
            <a:ext cx="7953375" cy="1019175"/>
          </a:xfrm>
          <a:prstGeom prst="rect">
            <a:avLst/>
          </a:prstGeom>
        </p:spPr>
      </p:pic>
      <p:pic>
        <p:nvPicPr>
          <p:cNvPr id="10" name="Picture 9">
            <a:extLst>
              <a:ext uri="{FF2B5EF4-FFF2-40B4-BE49-F238E27FC236}">
                <a16:creationId xmlns:a16="http://schemas.microsoft.com/office/drawing/2014/main" id="{867173D8-1F05-9F15-7C1E-BD0AFB365917}"/>
              </a:ext>
            </a:extLst>
          </p:cNvPr>
          <p:cNvPicPr>
            <a:picLocks noChangeAspect="1"/>
          </p:cNvPicPr>
          <p:nvPr/>
        </p:nvPicPr>
        <p:blipFill>
          <a:blip r:embed="rId4"/>
          <a:stretch>
            <a:fillRect/>
          </a:stretch>
        </p:blipFill>
        <p:spPr>
          <a:xfrm>
            <a:off x="1695449" y="5265170"/>
            <a:ext cx="8801100" cy="885825"/>
          </a:xfrm>
          <a:prstGeom prst="rect">
            <a:avLst/>
          </a:prstGeom>
        </p:spPr>
      </p:pic>
    </p:spTree>
    <p:extLst>
      <p:ext uri="{BB962C8B-B14F-4D97-AF65-F5344CB8AC3E}">
        <p14:creationId xmlns:p14="http://schemas.microsoft.com/office/powerpoint/2010/main" val="1835057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3C5DD9-E08C-9E8D-7A8D-7529F98163D6}"/>
              </a:ext>
            </a:extLst>
          </p:cNvPr>
          <p:cNvSpPr>
            <a:spLocks noGrp="1"/>
          </p:cNvSpPr>
          <p:nvPr>
            <p:ph type="sldNum" sz="quarter" idx="12"/>
          </p:nvPr>
        </p:nvSpPr>
        <p:spPr/>
        <p:txBody>
          <a:bodyPr/>
          <a:lstStyle/>
          <a:p>
            <a:fld id="{16DBD0CC-423F-4B58-AFF5-83B6DD233671}" type="slidenum">
              <a:rPr lang="en-IL" smtClean="0"/>
              <a:t>6</a:t>
            </a:fld>
            <a:endParaRPr lang="en-IL"/>
          </a:p>
        </p:txBody>
      </p:sp>
      <p:pic>
        <p:nvPicPr>
          <p:cNvPr id="6" name="Picture 5">
            <a:extLst>
              <a:ext uri="{FF2B5EF4-FFF2-40B4-BE49-F238E27FC236}">
                <a16:creationId xmlns:a16="http://schemas.microsoft.com/office/drawing/2014/main" id="{DAD140C9-D1F1-3819-2455-375E99DCEB20}"/>
              </a:ext>
            </a:extLst>
          </p:cNvPr>
          <p:cNvPicPr>
            <a:picLocks noChangeAspect="1"/>
          </p:cNvPicPr>
          <p:nvPr/>
        </p:nvPicPr>
        <p:blipFill>
          <a:blip r:embed="rId2"/>
          <a:stretch>
            <a:fillRect/>
          </a:stretch>
        </p:blipFill>
        <p:spPr>
          <a:xfrm>
            <a:off x="1527401" y="125413"/>
            <a:ext cx="9420225" cy="4619625"/>
          </a:xfrm>
          <a:prstGeom prst="rect">
            <a:avLst/>
          </a:prstGeom>
        </p:spPr>
      </p:pic>
      <p:pic>
        <p:nvPicPr>
          <p:cNvPr id="8" name="Picture 7">
            <a:extLst>
              <a:ext uri="{FF2B5EF4-FFF2-40B4-BE49-F238E27FC236}">
                <a16:creationId xmlns:a16="http://schemas.microsoft.com/office/drawing/2014/main" id="{AA9D8F9C-3A34-D6C8-F404-D817A7A9033B}"/>
              </a:ext>
            </a:extLst>
          </p:cNvPr>
          <p:cNvPicPr>
            <a:picLocks noChangeAspect="1"/>
          </p:cNvPicPr>
          <p:nvPr/>
        </p:nvPicPr>
        <p:blipFill>
          <a:blip r:embed="rId3"/>
          <a:stretch>
            <a:fillRect/>
          </a:stretch>
        </p:blipFill>
        <p:spPr>
          <a:xfrm>
            <a:off x="3689575" y="4929187"/>
            <a:ext cx="4467225" cy="838200"/>
          </a:xfrm>
          <a:prstGeom prst="rect">
            <a:avLst/>
          </a:prstGeom>
        </p:spPr>
      </p:pic>
      <p:pic>
        <p:nvPicPr>
          <p:cNvPr id="9" name="Picture 8">
            <a:extLst>
              <a:ext uri="{FF2B5EF4-FFF2-40B4-BE49-F238E27FC236}">
                <a16:creationId xmlns:a16="http://schemas.microsoft.com/office/drawing/2014/main" id="{DD23F7BA-DB90-CE7F-A938-2669268EEFCD}"/>
              </a:ext>
            </a:extLst>
          </p:cNvPr>
          <p:cNvPicPr>
            <a:picLocks noChangeAspect="1"/>
          </p:cNvPicPr>
          <p:nvPr/>
        </p:nvPicPr>
        <p:blipFill>
          <a:blip r:embed="rId4"/>
          <a:stretch>
            <a:fillRect/>
          </a:stretch>
        </p:blipFill>
        <p:spPr>
          <a:xfrm>
            <a:off x="3775300" y="5951536"/>
            <a:ext cx="4381500" cy="752475"/>
          </a:xfrm>
          <a:prstGeom prst="rect">
            <a:avLst/>
          </a:prstGeom>
        </p:spPr>
      </p:pic>
      <p:sp>
        <p:nvSpPr>
          <p:cNvPr id="5" name="Rectangle 4">
            <a:extLst>
              <a:ext uri="{FF2B5EF4-FFF2-40B4-BE49-F238E27FC236}">
                <a16:creationId xmlns:a16="http://schemas.microsoft.com/office/drawing/2014/main" id="{5292B514-25F0-54EC-4BB1-3164306B1022}"/>
              </a:ext>
            </a:extLst>
          </p:cNvPr>
          <p:cNvSpPr/>
          <p:nvPr/>
        </p:nvSpPr>
        <p:spPr>
          <a:xfrm>
            <a:off x="2743200" y="435552"/>
            <a:ext cx="6761018" cy="39993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highlight>
                <a:srgbClr val="000000"/>
              </a:highlight>
            </a:endParaRPr>
          </a:p>
        </p:txBody>
      </p:sp>
    </p:spTree>
    <p:extLst>
      <p:ext uri="{BB962C8B-B14F-4D97-AF65-F5344CB8AC3E}">
        <p14:creationId xmlns:p14="http://schemas.microsoft.com/office/powerpoint/2010/main" val="1149138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3C5DD9-E08C-9E8D-7A8D-7529F98163D6}"/>
              </a:ext>
            </a:extLst>
          </p:cNvPr>
          <p:cNvSpPr>
            <a:spLocks noGrp="1"/>
          </p:cNvSpPr>
          <p:nvPr>
            <p:ph type="sldNum" sz="quarter" idx="12"/>
          </p:nvPr>
        </p:nvSpPr>
        <p:spPr/>
        <p:txBody>
          <a:bodyPr/>
          <a:lstStyle/>
          <a:p>
            <a:fld id="{16DBD0CC-423F-4B58-AFF5-83B6DD233671}" type="slidenum">
              <a:rPr lang="en-IL" smtClean="0"/>
              <a:t>7</a:t>
            </a:fld>
            <a:endParaRPr lang="en-IL"/>
          </a:p>
        </p:txBody>
      </p:sp>
      <p:pic>
        <p:nvPicPr>
          <p:cNvPr id="6" name="Picture 5">
            <a:extLst>
              <a:ext uri="{FF2B5EF4-FFF2-40B4-BE49-F238E27FC236}">
                <a16:creationId xmlns:a16="http://schemas.microsoft.com/office/drawing/2014/main" id="{DAD140C9-D1F1-3819-2455-375E99DCEB20}"/>
              </a:ext>
            </a:extLst>
          </p:cNvPr>
          <p:cNvPicPr>
            <a:picLocks noChangeAspect="1"/>
          </p:cNvPicPr>
          <p:nvPr/>
        </p:nvPicPr>
        <p:blipFill>
          <a:blip r:embed="rId2"/>
          <a:stretch>
            <a:fillRect/>
          </a:stretch>
        </p:blipFill>
        <p:spPr>
          <a:xfrm>
            <a:off x="1527401" y="125413"/>
            <a:ext cx="9420225" cy="4619625"/>
          </a:xfrm>
          <a:prstGeom prst="rect">
            <a:avLst/>
          </a:prstGeom>
        </p:spPr>
      </p:pic>
      <p:pic>
        <p:nvPicPr>
          <p:cNvPr id="8" name="Picture 7">
            <a:extLst>
              <a:ext uri="{FF2B5EF4-FFF2-40B4-BE49-F238E27FC236}">
                <a16:creationId xmlns:a16="http://schemas.microsoft.com/office/drawing/2014/main" id="{AA9D8F9C-3A34-D6C8-F404-D817A7A9033B}"/>
              </a:ext>
            </a:extLst>
          </p:cNvPr>
          <p:cNvPicPr>
            <a:picLocks noChangeAspect="1"/>
          </p:cNvPicPr>
          <p:nvPr/>
        </p:nvPicPr>
        <p:blipFill>
          <a:blip r:embed="rId3"/>
          <a:stretch>
            <a:fillRect/>
          </a:stretch>
        </p:blipFill>
        <p:spPr>
          <a:xfrm>
            <a:off x="3689575" y="4929187"/>
            <a:ext cx="4467225" cy="838200"/>
          </a:xfrm>
          <a:prstGeom prst="rect">
            <a:avLst/>
          </a:prstGeom>
        </p:spPr>
      </p:pic>
      <p:pic>
        <p:nvPicPr>
          <p:cNvPr id="9" name="Picture 8">
            <a:extLst>
              <a:ext uri="{FF2B5EF4-FFF2-40B4-BE49-F238E27FC236}">
                <a16:creationId xmlns:a16="http://schemas.microsoft.com/office/drawing/2014/main" id="{DD23F7BA-DB90-CE7F-A938-2669268EEFCD}"/>
              </a:ext>
            </a:extLst>
          </p:cNvPr>
          <p:cNvPicPr>
            <a:picLocks noChangeAspect="1"/>
          </p:cNvPicPr>
          <p:nvPr/>
        </p:nvPicPr>
        <p:blipFill>
          <a:blip r:embed="rId4"/>
          <a:stretch>
            <a:fillRect/>
          </a:stretch>
        </p:blipFill>
        <p:spPr>
          <a:xfrm>
            <a:off x="3775300" y="5951536"/>
            <a:ext cx="4381500" cy="752475"/>
          </a:xfrm>
          <a:prstGeom prst="rect">
            <a:avLst/>
          </a:prstGeom>
        </p:spPr>
      </p:pic>
    </p:spTree>
    <p:extLst>
      <p:ext uri="{BB962C8B-B14F-4D97-AF65-F5344CB8AC3E}">
        <p14:creationId xmlns:p14="http://schemas.microsoft.com/office/powerpoint/2010/main" val="2880163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08805-F705-98DE-0500-E002FD2B085B}"/>
              </a:ext>
            </a:extLst>
          </p:cNvPr>
          <p:cNvSpPr>
            <a:spLocks noGrp="1"/>
          </p:cNvSpPr>
          <p:nvPr>
            <p:ph type="title"/>
          </p:nvPr>
        </p:nvSpPr>
        <p:spPr/>
        <p:txBody>
          <a:bodyPr/>
          <a:lstStyle/>
          <a:p>
            <a:pPr algn="ctr"/>
            <a:r>
              <a:rPr lang="en-US" b="1" u="sng" dirty="0"/>
              <a:t>Planning in the GBS</a:t>
            </a:r>
            <a:endParaRPr lang="en-IL" b="1" u="sn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2A5E41-55B3-3A4E-984B-E8B457142952}"/>
                  </a:ext>
                </a:extLst>
              </p:cNvPr>
              <p:cNvSpPr>
                <a:spLocks noGrp="1"/>
              </p:cNvSpPr>
              <p:nvPr>
                <p:ph idx="1"/>
              </p:nvPr>
            </p:nvSpPr>
            <p:spPr>
              <a:xfrm>
                <a:off x="270445" y="1810132"/>
                <a:ext cx="10986554" cy="4546218"/>
              </a:xfrm>
            </p:spPr>
            <p:txBody>
              <a:bodyPr>
                <a:normAutofit fontScale="92500"/>
              </a:bodyPr>
              <a:lstStyle/>
              <a:p>
                <a:pPr algn="l"/>
                <a:r>
                  <a:rPr lang="en-US" b="0" i="0" u="none" strike="noStrike" baseline="0" dirty="0">
                    <a:latin typeface="SFRM1000"/>
                  </a:rPr>
                  <a:t>At planning time </a:t>
                </a:r>
                <a14:m>
                  <m:oMath xmlns:m="http://schemas.openxmlformats.org/officeDocument/2006/math">
                    <m:sSub>
                      <m:sSubPr>
                        <m:ctrlPr>
                          <a:rPr lang="en-US" b="0" i="1" u="none" strike="noStrike" baseline="0" smtClean="0">
                            <a:latin typeface="Cambria Math" panose="02040503050406030204" pitchFamily="18" charset="0"/>
                          </a:rPr>
                        </m:ctrlPr>
                      </m:sSubPr>
                      <m:e>
                        <m:r>
                          <a:rPr lang="en-US" b="0" i="1" u="none" strike="noStrike" baseline="0" smtClean="0">
                            <a:latin typeface="Cambria Math" panose="02040503050406030204" pitchFamily="18" charset="0"/>
                          </a:rPr>
                          <m:t>𝑡</m:t>
                        </m:r>
                      </m:e>
                      <m:sub>
                        <m:r>
                          <a:rPr lang="en-US" b="0" i="1" u="none" strike="noStrike" baseline="0" smtClean="0">
                            <a:latin typeface="Cambria Math" panose="02040503050406030204" pitchFamily="18" charset="0"/>
                          </a:rPr>
                          <m:t>𝑘</m:t>
                        </m:r>
                      </m:sub>
                    </m:sSub>
                  </m:oMath>
                </a14:m>
                <a:r>
                  <a:rPr lang="en-US" b="0" i="0" u="none" strike="noStrike" baseline="0" dirty="0">
                    <a:latin typeface="SFRM1000"/>
                  </a:rPr>
                  <a:t>, the</a:t>
                </a:r>
                <a:r>
                  <a:rPr lang="en-US" b="0" i="0" u="none" strike="noStrike" dirty="0">
                    <a:latin typeface="SFRM1000"/>
                  </a:rPr>
                  <a:t> optimal control minimizes an objective</a:t>
                </a:r>
              </a:p>
              <a:p>
                <a:pPr marL="0" indent="0" algn="l">
                  <a:buNone/>
                </a:pPr>
                <a:r>
                  <a:rPr lang="en-US" b="0" i="0" u="none" strike="noStrike" dirty="0">
                    <a:latin typeface="SFRM1000"/>
                  </a:rPr>
                  <a:t>   </a:t>
                </a:r>
                <a14:m>
                  <m:oMath xmlns:m="http://schemas.openxmlformats.org/officeDocument/2006/math">
                    <m:sSub>
                      <m:sSubPr>
                        <m:ctrlPr>
                          <a:rPr lang="en-US" b="0" i="1" u="none" strike="noStrike" smtClean="0">
                            <a:latin typeface="Cambria Math" panose="02040503050406030204" pitchFamily="18" charset="0"/>
                          </a:rPr>
                        </m:ctrlPr>
                      </m:sSubPr>
                      <m:e>
                        <m:r>
                          <a:rPr lang="en-US" b="0" i="1" u="none" strike="noStrike" smtClean="0">
                            <a:latin typeface="Cambria Math" panose="02040503050406030204" pitchFamily="18" charset="0"/>
                          </a:rPr>
                          <m:t>𝐽</m:t>
                        </m:r>
                      </m:e>
                      <m:sub>
                        <m:r>
                          <a:rPr lang="en-US" b="0" i="1" u="none" strike="noStrike" smtClean="0">
                            <a:latin typeface="Cambria Math" panose="02040503050406030204" pitchFamily="18" charset="0"/>
                          </a:rPr>
                          <m:t>𝑘</m:t>
                        </m:r>
                      </m:sub>
                    </m:sSub>
                    <m:r>
                      <a:rPr lang="en-US" b="0" i="1" u="none" strike="noStrike" smtClean="0">
                        <a:latin typeface="Cambria Math" panose="02040503050406030204" pitchFamily="18" charset="0"/>
                      </a:rPr>
                      <m:t>(</m:t>
                    </m:r>
                    <m:sSub>
                      <m:sSubPr>
                        <m:ctrlPr>
                          <a:rPr lang="en-US" b="0" i="1" u="none" strike="noStrike" smtClean="0">
                            <a:latin typeface="Cambria Math" panose="02040503050406030204" pitchFamily="18" charset="0"/>
                          </a:rPr>
                        </m:ctrlPr>
                      </m:sSubPr>
                      <m:e>
                        <m:r>
                          <a:rPr lang="en-US" b="0" i="1" u="none" strike="noStrike" smtClean="0">
                            <a:latin typeface="Cambria Math" panose="02040503050406030204" pitchFamily="18" charset="0"/>
                          </a:rPr>
                          <m:t>𝑢</m:t>
                        </m:r>
                      </m:e>
                      <m:sub>
                        <m:r>
                          <a:rPr lang="en-US" b="0" i="1" u="none" strike="noStrike" smtClean="0">
                            <a:latin typeface="Cambria Math" panose="02040503050406030204" pitchFamily="18" charset="0"/>
                          </a:rPr>
                          <m:t>𝑘</m:t>
                        </m:r>
                        <m:r>
                          <a:rPr lang="en-US" b="0" i="1" u="none" strike="noStrike" smtClean="0">
                            <a:latin typeface="Cambria Math" panose="02040503050406030204" pitchFamily="18" charset="0"/>
                          </a:rPr>
                          <m:t>:</m:t>
                        </m:r>
                        <m:r>
                          <a:rPr lang="en-US" b="0" i="1" u="none" strike="noStrike" smtClean="0">
                            <a:latin typeface="Cambria Math" panose="02040503050406030204" pitchFamily="18" charset="0"/>
                          </a:rPr>
                          <m:t>𝑘</m:t>
                        </m:r>
                        <m:r>
                          <a:rPr lang="en-US" b="0" i="1" u="none" strike="noStrike" smtClean="0">
                            <a:latin typeface="Cambria Math" panose="02040503050406030204" pitchFamily="18" charset="0"/>
                          </a:rPr>
                          <m:t>+</m:t>
                        </m:r>
                        <m:r>
                          <a:rPr lang="en-US" b="0" i="1" u="none" strike="noStrike" smtClean="0">
                            <a:latin typeface="Cambria Math" panose="02040503050406030204" pitchFamily="18" charset="0"/>
                          </a:rPr>
                          <m:t>𝐿</m:t>
                        </m:r>
                        <m:r>
                          <a:rPr lang="en-US" b="0" i="1" u="none" strike="noStrike" smtClean="0">
                            <a:latin typeface="Cambria Math" panose="02040503050406030204" pitchFamily="18" charset="0"/>
                          </a:rPr>
                          <m:t>−</m:t>
                        </m:r>
                        <m:r>
                          <a:rPr lang="en-US" b="0" i="1" u="none" strike="noStrike" smtClean="0">
                            <a:latin typeface="Cambria Math" panose="02040503050406030204" pitchFamily="18" charset="0"/>
                          </a:rPr>
                          <m:t>1</m:t>
                        </m:r>
                      </m:sub>
                    </m:sSub>
                  </m:oMath>
                </a14:m>
                <a:r>
                  <a:rPr lang="en-US" b="0" i="0" u="none" strike="noStrike" baseline="0" dirty="0">
                    <a:latin typeface="SFRM1000"/>
                  </a:rPr>
                  <a:t>) for </a:t>
                </a:r>
                <a14:m>
                  <m:oMath xmlns:m="http://schemas.openxmlformats.org/officeDocument/2006/math">
                    <m:r>
                      <a:rPr lang="en-US" b="0" i="1" u="none" strike="noStrike" baseline="0" smtClean="0">
                        <a:latin typeface="Cambria Math" panose="02040503050406030204" pitchFamily="18" charset="0"/>
                      </a:rPr>
                      <m:t>𝐿</m:t>
                    </m:r>
                  </m:oMath>
                </a14:m>
                <a:r>
                  <a:rPr lang="en-US" b="0" i="0" u="none" strike="noStrike" baseline="0" dirty="0">
                    <a:latin typeface="SFRM1000"/>
                  </a:rPr>
                  <a:t> look</a:t>
                </a:r>
                <a:r>
                  <a:rPr lang="en-US" b="0" i="0" u="none" strike="noStrike" dirty="0">
                    <a:latin typeface="SFRM1000"/>
                  </a:rPr>
                  <a:t> ahead steps:</a:t>
                </a:r>
                <a:endParaRPr lang="en-US" b="0" i="0" u="none" strike="noStrike" baseline="0" dirty="0">
                  <a:latin typeface="SFRM1000"/>
                </a:endParaRPr>
              </a:p>
              <a:p>
                <a:pPr marL="0" indent="0" algn="l">
                  <a:buNone/>
                </a:pPr>
                <a:endParaRPr lang="en-US" dirty="0">
                  <a:latin typeface="SFRM1000"/>
                </a:endParaRPr>
              </a:p>
              <a:p>
                <a:pPr marL="0" indent="0" algn="l">
                  <a:buNone/>
                </a:pPr>
                <a:endParaRPr lang="en-US" sz="2200" dirty="0">
                  <a:latin typeface="SFRM1000"/>
                  <a:ea typeface="Cambria Math" panose="02040503050406030204" pitchFamily="18" charset="0"/>
                </a:endParaRPr>
              </a:p>
              <a:p>
                <a:pPr marL="0" indent="0" algn="l">
                  <a:buNone/>
                </a:pPr>
                <a:endParaRPr lang="en-US" sz="2200" dirty="0">
                  <a:latin typeface="SFRM1000"/>
                  <a:ea typeface="Cambria Math" panose="02040503050406030204" pitchFamily="18" charset="0"/>
                </a:endParaRPr>
              </a:p>
              <a:p>
                <a:pPr marL="457200" lvl="1" indent="0">
                  <a:buNone/>
                </a:pPr>
                <a:r>
                  <a:rPr lang="en-US" sz="2600" dirty="0">
                    <a:latin typeface="SFRM1000"/>
                    <a:ea typeface="Cambria Math" panose="02040503050406030204" pitchFamily="18" charset="0"/>
                  </a:rPr>
                  <a:t>reminder: </a:t>
                </a:r>
              </a:p>
              <a:p>
                <a:pPr marL="0" indent="0" algn="l">
                  <a:buNone/>
                </a:pPr>
                <a:endParaRPr lang="en-US" sz="2200" dirty="0">
                  <a:latin typeface="SFRM1000"/>
                  <a:ea typeface="Cambria Math" panose="02040503050406030204" pitchFamily="18" charset="0"/>
                </a:endParaRPr>
              </a:p>
              <a:p>
                <a:pPr marL="0" indent="0" algn="l">
                  <a:buNone/>
                </a:pPr>
                <a:endParaRPr lang="en-US" sz="2200" dirty="0">
                  <a:latin typeface="SFRM1000"/>
                  <a:ea typeface="Cambria Math" panose="02040503050406030204" pitchFamily="18" charset="0"/>
                </a:endParaRPr>
              </a:p>
              <a:p>
                <a:pPr lvl="1"/>
                <a:r>
                  <a:rPr lang="en-US" dirty="0">
                    <a:latin typeface="SFRM1000"/>
                    <a:ea typeface="Cambria Math" panose="02040503050406030204" pitchFamily="18" charset="0"/>
                  </a:rPr>
                  <a:t>The objective involves </a:t>
                </a:r>
                <a14:m>
                  <m:oMath xmlns:m="http://schemas.openxmlformats.org/officeDocument/2006/math">
                    <m:r>
                      <a:rPr lang="en-US" b="0" i="1" smtClean="0">
                        <a:latin typeface="Cambria Math" panose="02040503050406030204" pitchFamily="18" charset="0"/>
                        <a:ea typeface="Cambria Math" panose="02040503050406030204" pitchFamily="18" charset="0"/>
                      </a:rPr>
                      <m:t>𝐿</m:t>
                    </m:r>
                    <m:r>
                      <a:rPr lang="en-US" b="0" i="0" smtClean="0">
                        <a:latin typeface="Cambria Math" panose="02040503050406030204" pitchFamily="18" charset="0"/>
                        <a:ea typeface="Cambria Math" panose="02040503050406030204" pitchFamily="18" charset="0"/>
                      </a:rPr>
                      <m:t> </m:t>
                    </m:r>
                  </m:oMath>
                </a14:m>
                <a:r>
                  <a:rPr lang="en-US" dirty="0">
                    <a:latin typeface="SFRM1000"/>
                    <a:ea typeface="Cambria Math" panose="02040503050406030204" pitchFamily="18" charset="0"/>
                  </a:rPr>
                  <a:t>immediate cost functions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𝑙</m:t>
                        </m:r>
                      </m:sub>
                    </m:sSub>
                  </m:oMath>
                </a14:m>
                <a:r>
                  <a:rPr lang="en-US" dirty="0">
                    <a:latin typeface="SFRM1000"/>
                    <a:ea typeface="Cambria Math" panose="02040503050406030204" pitchFamily="18" charset="0"/>
                  </a:rPr>
                  <a:t>, one for each look-ahead step.</a:t>
                </a:r>
              </a:p>
              <a:p>
                <a:pPr lvl="1"/>
                <a:r>
                  <a:rPr lang="en-US" dirty="0">
                    <a:latin typeface="SFRM1000"/>
                    <a:ea typeface="Cambria Math" panose="02040503050406030204" pitchFamily="18" charset="0"/>
                  </a:rPr>
                  <a:t>The subscript </a:t>
                </a:r>
                <a14:m>
                  <m:oMath xmlns:m="http://schemas.openxmlformats.org/officeDocument/2006/math">
                    <m:r>
                      <a:rPr lang="en-US" b="0" i="1" smtClean="0">
                        <a:latin typeface="Cambria Math" panose="02040503050406030204" pitchFamily="18" charset="0"/>
                        <a:ea typeface="Cambria Math" panose="02040503050406030204" pitchFamily="18" charset="0"/>
                      </a:rPr>
                      <m:t>𝑘</m:t>
                    </m:r>
                  </m:oMath>
                </a14:m>
                <a:r>
                  <a:rPr lang="en-US" dirty="0">
                    <a:latin typeface="SFRM1000"/>
                    <a:ea typeface="Cambria Math" panose="02040503050406030204" pitchFamily="18" charset="0"/>
                  </a:rPr>
                  <a:t> in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𝐽</m:t>
                        </m:r>
                      </m:e>
                      <m:sub>
                        <m:r>
                          <a:rPr lang="en-US" b="0" i="1" smtClean="0">
                            <a:latin typeface="Cambria Math" panose="02040503050406030204" pitchFamily="18" charset="0"/>
                            <a:ea typeface="Cambria Math" panose="02040503050406030204" pitchFamily="18" charset="0"/>
                          </a:rPr>
                          <m:t>𝑘</m:t>
                        </m:r>
                      </m:sub>
                    </m:sSub>
                  </m:oMath>
                </a14:m>
                <a:r>
                  <a:rPr lang="en-US" dirty="0">
                    <a:latin typeface="SFRM1000"/>
                    <a:ea typeface="Cambria Math" panose="02040503050406030204" pitchFamily="18" charset="0"/>
                  </a:rPr>
                  <a:t> to remark that the objective function depends on the generalized belief </a:t>
                </a:r>
                <a14:m>
                  <m:oMath xmlns:m="http://schemas.openxmlformats.org/officeDocument/2006/math">
                    <m:r>
                      <a:rPr lang="en-US" b="0" i="1" smtClean="0">
                        <a:latin typeface="Cambria Math" panose="02040503050406030204" pitchFamily="18" charset="0"/>
                        <a:ea typeface="Cambria Math" panose="02040503050406030204" pitchFamily="18" charset="0"/>
                      </a:rPr>
                      <m:t>𝑔𝑏</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𝑘</m:t>
                        </m:r>
                      </m:sub>
                    </m:sSub>
                    <m:r>
                      <a:rPr lang="en-US" b="0" i="1" smtClean="0">
                        <a:latin typeface="Cambria Math" panose="02040503050406030204" pitchFamily="18" charset="0"/>
                        <a:ea typeface="Cambria Math" panose="02040503050406030204" pitchFamily="18" charset="0"/>
                      </a:rPr>
                      <m:t>)</m:t>
                    </m:r>
                  </m:oMath>
                </a14:m>
                <a:r>
                  <a:rPr lang="en-US" dirty="0">
                    <a:latin typeface="SFRM1000"/>
                    <a:ea typeface="Cambria Math" panose="02040503050406030204" pitchFamily="18" charset="0"/>
                  </a:rPr>
                  <a:t> at planning time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𝑘</m:t>
                        </m:r>
                      </m:sub>
                    </m:sSub>
                    <m:r>
                      <a:rPr lang="en-US" b="0" i="1" smtClean="0">
                        <a:latin typeface="Cambria Math" panose="02040503050406030204" pitchFamily="18" charset="0"/>
                        <a:ea typeface="Cambria Math" panose="02040503050406030204" pitchFamily="18" charset="0"/>
                      </a:rPr>
                      <m:t>.</m:t>
                    </m:r>
                  </m:oMath>
                </a14:m>
                <a:endParaRPr lang="en-US" dirty="0">
                  <a:latin typeface="SFRM100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762A5E41-55B3-3A4E-984B-E8B457142952}"/>
                  </a:ext>
                </a:extLst>
              </p:cNvPr>
              <p:cNvSpPr>
                <a:spLocks noGrp="1" noRot="1" noChangeAspect="1" noMove="1" noResize="1" noEditPoints="1" noAdjustHandles="1" noChangeArrowheads="1" noChangeShapeType="1" noTextEdit="1"/>
              </p:cNvSpPr>
              <p:nvPr>
                <p:ph idx="1"/>
              </p:nvPr>
            </p:nvSpPr>
            <p:spPr>
              <a:xfrm>
                <a:off x="270445" y="1810132"/>
                <a:ext cx="10986554" cy="4546218"/>
              </a:xfrm>
              <a:blipFill>
                <a:blip r:embed="rId3"/>
                <a:stretch>
                  <a:fillRect l="-832" t="-2011" b="-402"/>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8ADD4313-FF8A-78CC-99DD-869D60CA4FB7}"/>
              </a:ext>
            </a:extLst>
          </p:cNvPr>
          <p:cNvSpPr>
            <a:spLocks noGrp="1"/>
          </p:cNvSpPr>
          <p:nvPr>
            <p:ph type="sldNum" sz="quarter" idx="12"/>
          </p:nvPr>
        </p:nvSpPr>
        <p:spPr/>
        <p:txBody>
          <a:bodyPr/>
          <a:lstStyle/>
          <a:p>
            <a:fld id="{16DBD0CC-423F-4B58-AFF5-83B6DD233671}" type="slidenum">
              <a:rPr lang="en-IL" smtClean="0"/>
              <a:t>8</a:t>
            </a:fld>
            <a:endParaRPr lang="en-IL"/>
          </a:p>
        </p:txBody>
      </p:sp>
      <p:pic>
        <p:nvPicPr>
          <p:cNvPr id="10" name="Picture 9">
            <a:extLst>
              <a:ext uri="{FF2B5EF4-FFF2-40B4-BE49-F238E27FC236}">
                <a16:creationId xmlns:a16="http://schemas.microsoft.com/office/drawing/2014/main" id="{8B01ECD2-B166-3FB8-1F2E-680288CD2D93}"/>
              </a:ext>
            </a:extLst>
          </p:cNvPr>
          <p:cNvPicPr>
            <a:picLocks noChangeAspect="1"/>
          </p:cNvPicPr>
          <p:nvPr/>
        </p:nvPicPr>
        <p:blipFill>
          <a:blip r:embed="rId4"/>
          <a:stretch>
            <a:fillRect/>
          </a:stretch>
        </p:blipFill>
        <p:spPr>
          <a:xfrm>
            <a:off x="2888823" y="3769656"/>
            <a:ext cx="6173061" cy="685896"/>
          </a:xfrm>
          <a:prstGeom prst="rect">
            <a:avLst/>
          </a:prstGeom>
        </p:spPr>
      </p:pic>
      <p:pic>
        <p:nvPicPr>
          <p:cNvPr id="12" name="Picture 11">
            <a:extLst>
              <a:ext uri="{FF2B5EF4-FFF2-40B4-BE49-F238E27FC236}">
                <a16:creationId xmlns:a16="http://schemas.microsoft.com/office/drawing/2014/main" id="{1E34773F-D8B5-60BC-4543-0EDCAE165648}"/>
              </a:ext>
            </a:extLst>
          </p:cNvPr>
          <p:cNvPicPr>
            <a:picLocks noChangeAspect="1"/>
          </p:cNvPicPr>
          <p:nvPr/>
        </p:nvPicPr>
        <p:blipFill>
          <a:blip r:embed="rId5"/>
          <a:stretch>
            <a:fillRect/>
          </a:stretch>
        </p:blipFill>
        <p:spPr>
          <a:xfrm>
            <a:off x="1124211" y="2660422"/>
            <a:ext cx="9702286" cy="1109234"/>
          </a:xfrm>
          <a:prstGeom prst="rect">
            <a:avLst/>
          </a:prstGeom>
        </p:spPr>
      </p:pic>
      <p:pic>
        <p:nvPicPr>
          <p:cNvPr id="6" name="Picture 5">
            <a:extLst>
              <a:ext uri="{FF2B5EF4-FFF2-40B4-BE49-F238E27FC236}">
                <a16:creationId xmlns:a16="http://schemas.microsoft.com/office/drawing/2014/main" id="{920BD37D-31CB-68D6-BB88-15A29DE84085}"/>
              </a:ext>
            </a:extLst>
          </p:cNvPr>
          <p:cNvPicPr>
            <a:picLocks noChangeAspect="1"/>
          </p:cNvPicPr>
          <p:nvPr/>
        </p:nvPicPr>
        <p:blipFill>
          <a:blip r:embed="rId6"/>
          <a:stretch>
            <a:fillRect/>
          </a:stretch>
        </p:blipFill>
        <p:spPr>
          <a:xfrm>
            <a:off x="3826031" y="4388652"/>
            <a:ext cx="3875382" cy="662805"/>
          </a:xfrm>
          <a:prstGeom prst="rect">
            <a:avLst/>
          </a:prstGeom>
        </p:spPr>
      </p:pic>
    </p:spTree>
    <p:extLst>
      <p:ext uri="{BB962C8B-B14F-4D97-AF65-F5344CB8AC3E}">
        <p14:creationId xmlns:p14="http://schemas.microsoft.com/office/powerpoint/2010/main" val="2491348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73111-665A-5F88-4A59-0E1CEB8D197E}"/>
              </a:ext>
            </a:extLst>
          </p:cNvPr>
          <p:cNvSpPr>
            <a:spLocks noGrp="1"/>
          </p:cNvSpPr>
          <p:nvPr>
            <p:ph type="title"/>
          </p:nvPr>
        </p:nvSpPr>
        <p:spPr/>
        <p:txBody>
          <a:bodyPr/>
          <a:lstStyle/>
          <a:p>
            <a:pPr algn="ctr"/>
            <a:r>
              <a:rPr lang="en-US" b="1" u="sng" dirty="0"/>
              <a:t>Planning in the GBS</a:t>
            </a:r>
            <a:endParaRPr lang="en-IL" b="1" u="sn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6F0385-311E-6342-96C7-BEFD6B1FD746}"/>
                  </a:ext>
                </a:extLst>
              </p:cNvPr>
              <p:cNvSpPr>
                <a:spLocks noGrp="1"/>
              </p:cNvSpPr>
              <p:nvPr>
                <p:ph idx="1"/>
              </p:nvPr>
            </p:nvSpPr>
            <p:spPr/>
            <p:txBody>
              <a:bodyPr/>
              <a:lstStyle/>
              <a:p>
                <a:r>
                  <a:rPr lang="en-US" dirty="0"/>
                  <a:t>We can see in the objective that the expectation is taken to account for all the possible observations during the planning lag. Since these are not given at planning time and are stochastic, each immediate cost function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𝑙</m:t>
                        </m:r>
                      </m:sub>
                    </m:sSub>
                  </m:oMath>
                </a14:m>
                <a:r>
                  <a:rPr lang="en-US" dirty="0"/>
                  <a:t> may involve ant subset of states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sub>
                      <m:sup>
                        <m:r>
                          <a:rPr lang="en-US" b="0" i="1" smtClean="0">
                            <a:latin typeface="Cambria Math" panose="02040503050406030204" pitchFamily="18" charset="0"/>
                          </a:rPr>
                          <m:t>𝑐</m:t>
                        </m:r>
                      </m:sup>
                    </m:sSubSup>
                    <m:r>
                      <a:rPr lang="en-US"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𝑋</m:t>
                        </m:r>
                      </m:e>
                      <m:sub>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 </m:t>
                        </m:r>
                      </m:sub>
                    </m:sSub>
                    <m:r>
                      <a:rPr lang="en-US" b="0" i="1" smtClean="0">
                        <a:latin typeface="Cambria Math" panose="02040503050406030204" pitchFamily="18" charset="0"/>
                        <a:ea typeface="Cambria Math" panose="02040503050406030204" pitchFamily="18" charset="0"/>
                      </a:rPr>
                      <m:t>.</m:t>
                    </m:r>
                  </m:oMath>
                </a14:m>
                <a:endParaRPr lang="en-US" b="0" dirty="0">
                  <a:ea typeface="Cambria Math" panose="02040503050406030204" pitchFamily="18" charset="0"/>
                </a:endParaRPr>
              </a:p>
              <a:p>
                <a:r>
                  <a:rPr lang="en-US" dirty="0">
                    <a:ea typeface="Cambria Math" panose="02040503050406030204" pitchFamily="18" charset="0"/>
                  </a:rPr>
                  <a:t>Therefore, the immediate cost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𝑙</m:t>
                        </m:r>
                      </m:sub>
                    </m:sSub>
                  </m:oMath>
                </a14:m>
                <a:r>
                  <a:rPr lang="en-US" dirty="0"/>
                  <a:t> can be written as:</a:t>
                </a:r>
              </a:p>
            </p:txBody>
          </p:sp>
        </mc:Choice>
        <mc:Fallback xmlns="">
          <p:sp>
            <p:nvSpPr>
              <p:cNvPr id="3" name="Content Placeholder 2">
                <a:extLst>
                  <a:ext uri="{FF2B5EF4-FFF2-40B4-BE49-F238E27FC236}">
                    <a16:creationId xmlns:a16="http://schemas.microsoft.com/office/drawing/2014/main" id="{D76F0385-311E-6342-96C7-BEFD6B1FD746}"/>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C837EADC-FE2A-B22F-8ACA-F51448580ECD}"/>
              </a:ext>
            </a:extLst>
          </p:cNvPr>
          <p:cNvSpPr>
            <a:spLocks noGrp="1"/>
          </p:cNvSpPr>
          <p:nvPr>
            <p:ph type="sldNum" sz="quarter" idx="12"/>
          </p:nvPr>
        </p:nvSpPr>
        <p:spPr/>
        <p:txBody>
          <a:bodyPr/>
          <a:lstStyle/>
          <a:p>
            <a:fld id="{16DBD0CC-423F-4B58-AFF5-83B6DD233671}" type="slidenum">
              <a:rPr lang="en-IL" smtClean="0"/>
              <a:t>9</a:t>
            </a:fld>
            <a:endParaRPr lang="en-IL"/>
          </a:p>
        </p:txBody>
      </p:sp>
      <p:pic>
        <p:nvPicPr>
          <p:cNvPr id="5" name="Picture 4">
            <a:extLst>
              <a:ext uri="{FF2B5EF4-FFF2-40B4-BE49-F238E27FC236}">
                <a16:creationId xmlns:a16="http://schemas.microsoft.com/office/drawing/2014/main" id="{EA2B8C2F-F09D-6492-A64D-04D1CF53B7DC}"/>
              </a:ext>
            </a:extLst>
          </p:cNvPr>
          <p:cNvPicPr>
            <a:picLocks noChangeAspect="1"/>
          </p:cNvPicPr>
          <p:nvPr/>
        </p:nvPicPr>
        <p:blipFill>
          <a:blip r:embed="rId3"/>
          <a:stretch>
            <a:fillRect/>
          </a:stretch>
        </p:blipFill>
        <p:spPr>
          <a:xfrm>
            <a:off x="1287130" y="4076120"/>
            <a:ext cx="7833479" cy="962223"/>
          </a:xfrm>
          <a:prstGeom prst="rect">
            <a:avLst/>
          </a:prstGeom>
        </p:spPr>
      </p:pic>
    </p:spTree>
    <p:extLst>
      <p:ext uri="{BB962C8B-B14F-4D97-AF65-F5344CB8AC3E}">
        <p14:creationId xmlns:p14="http://schemas.microsoft.com/office/powerpoint/2010/main" val="17939417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3566</TotalTime>
  <Words>1614</Words>
  <Application>Microsoft Office PowerPoint</Application>
  <PresentationFormat>Widescreen</PresentationFormat>
  <Paragraphs>253</Paragraphs>
  <Slides>30</Slides>
  <Notes>8</Notes>
  <HiddenSlides>7</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Calibri</vt:lpstr>
      <vt:lpstr>Calibri Light</vt:lpstr>
      <vt:lpstr>Cambria Math</vt:lpstr>
      <vt:lpstr>CMMI7</vt:lpstr>
      <vt:lpstr>Helvetica Neue</vt:lpstr>
      <vt:lpstr>SFRM1000</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Planning in the GBS</vt:lpstr>
      <vt:lpstr>Planning in the GBS</vt:lpstr>
      <vt:lpstr>Planning in the GBS</vt:lpstr>
      <vt:lpstr>Planning in the GBS</vt:lpstr>
      <vt:lpstr>Planning in the GBS</vt:lpstr>
      <vt:lpstr>PowerPoint Presentation</vt:lpstr>
      <vt:lpstr>Outer Layer: Inference over the control </vt:lpstr>
      <vt:lpstr>Planning in the GBS</vt:lpstr>
      <vt:lpstr>Outer Layer: Inference over the control </vt:lpstr>
      <vt:lpstr>Outer Layer: Inference over the control </vt:lpstr>
      <vt:lpstr>Inner Layer: Inference in GBS </vt:lpstr>
      <vt:lpstr>Inner Layer: Inference in GBS </vt:lpstr>
      <vt:lpstr>Inner Layer: Inference in GBS </vt:lpstr>
      <vt:lpstr>Inner Layer: Inference in GBS </vt:lpstr>
      <vt:lpstr>Inner Layer: Inference in GBS </vt:lpstr>
      <vt:lpstr>Inner Layer: Inference in GBS </vt:lpstr>
      <vt:lpstr>Planning in the GBS</vt:lpstr>
      <vt:lpstr>Outer Layer: Inference over the control </vt:lpstr>
      <vt:lpstr>Objective functions</vt:lpstr>
      <vt:lpstr>Objective functions</vt:lpstr>
      <vt:lpstr>Objective functions</vt:lpstr>
      <vt:lpstr>Objective functions</vt:lpstr>
      <vt:lpstr>Objective functions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Alon Spinner</dc:creator>
  <cp:lastModifiedBy>Dan Hazzan</cp:lastModifiedBy>
  <cp:revision>720</cp:revision>
  <dcterms:created xsi:type="dcterms:W3CDTF">2022-01-18T15:50:45Z</dcterms:created>
  <dcterms:modified xsi:type="dcterms:W3CDTF">2022-06-12T12:01:09Z</dcterms:modified>
</cp:coreProperties>
</file>